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74" r:id="rId2"/>
    <p:sldId id="352" r:id="rId3"/>
    <p:sldId id="309" r:id="rId4"/>
    <p:sldId id="263" r:id="rId5"/>
    <p:sldId id="367" r:id="rId6"/>
    <p:sldId id="377" r:id="rId7"/>
    <p:sldId id="370" r:id="rId8"/>
    <p:sldId id="371" r:id="rId9"/>
    <p:sldId id="310" r:id="rId10"/>
    <p:sldId id="372" r:id="rId11"/>
    <p:sldId id="343" r:id="rId12"/>
    <p:sldId id="360" r:id="rId13"/>
    <p:sldId id="344" r:id="rId14"/>
    <p:sldId id="345" r:id="rId15"/>
    <p:sldId id="359" r:id="rId16"/>
    <p:sldId id="358" r:id="rId17"/>
    <p:sldId id="338" r:id="rId18"/>
    <p:sldId id="378" r:id="rId19"/>
    <p:sldId id="296" r:id="rId20"/>
    <p:sldId id="298" r:id="rId21"/>
    <p:sldId id="380" r:id="rId22"/>
    <p:sldId id="381" r:id="rId23"/>
    <p:sldId id="355" r:id="rId24"/>
    <p:sldId id="268" r:id="rId25"/>
    <p:sldId id="384" r:id="rId26"/>
    <p:sldId id="3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snapToGrid="0">
      <p:cViewPr varScale="1">
        <p:scale>
          <a:sx n="79" d="100"/>
          <a:sy n="79" d="100"/>
        </p:scale>
        <p:origin x="82"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3A9A9C2-7A6A-44D9-87E0-D02916A7E0BE}" type="datetimeFigureOut">
              <a:rPr lang="fa-IR" smtClean="0"/>
              <a:t>10/05/1442</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E62F56-A3B1-4B1F-9928-456F258C0751}" type="slidenum">
              <a:rPr lang="fa-IR" smtClean="0"/>
              <a:t>‹#›</a:t>
            </a:fld>
            <a:endParaRPr lang="fa-IR"/>
          </a:p>
        </p:txBody>
      </p:sp>
    </p:spTree>
    <p:extLst>
      <p:ext uri="{BB962C8B-B14F-4D97-AF65-F5344CB8AC3E}">
        <p14:creationId xmlns:p14="http://schemas.microsoft.com/office/powerpoint/2010/main" val="30904083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E500B7-C8F9-4270-BAF1-CBC0084464C2}"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3638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500B7-C8F9-4270-BAF1-CBC0084464C2}"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310119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500B7-C8F9-4270-BAF1-CBC0084464C2}"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79319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500B7-C8F9-4270-BAF1-CBC0084464C2}"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238961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500B7-C8F9-4270-BAF1-CBC0084464C2}"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407066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500B7-C8F9-4270-BAF1-CBC0084464C2}"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30260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500B7-C8F9-4270-BAF1-CBC0084464C2}"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23030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500B7-C8F9-4270-BAF1-CBC0084464C2}"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76895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500B7-C8F9-4270-BAF1-CBC0084464C2}"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313060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500B7-C8F9-4270-BAF1-CBC0084464C2}"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26445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500B7-C8F9-4270-BAF1-CBC0084464C2}"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73A2-B2E7-42C0-8DB9-D90417475060}" type="slidenum">
              <a:rPr lang="en-US" smtClean="0"/>
              <a:t>‹#›</a:t>
            </a:fld>
            <a:endParaRPr lang="en-US"/>
          </a:p>
        </p:txBody>
      </p:sp>
    </p:spTree>
    <p:extLst>
      <p:ext uri="{BB962C8B-B14F-4D97-AF65-F5344CB8AC3E}">
        <p14:creationId xmlns:p14="http://schemas.microsoft.com/office/powerpoint/2010/main" val="186985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500B7-C8F9-4270-BAF1-CBC0084464C2}" type="datetimeFigureOut">
              <a:rPr lang="en-US" smtClean="0"/>
              <a:t>12/24/2020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73A2-B2E7-42C0-8DB9-D90417475060}" type="slidenum">
              <a:rPr lang="en-US" smtClean="0"/>
              <a:t>‹#›</a:t>
            </a:fld>
            <a:endParaRPr lang="en-US"/>
          </a:p>
        </p:txBody>
      </p:sp>
    </p:spTree>
    <p:extLst>
      <p:ext uri="{BB962C8B-B14F-4D97-AF65-F5344CB8AC3E}">
        <p14:creationId xmlns:p14="http://schemas.microsoft.com/office/powerpoint/2010/main" val="307923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818" y="0"/>
            <a:ext cx="11526982" cy="2223686"/>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pPr algn="r" rtl="1"/>
            <a:r>
              <a:rPr lang="fa-IR" sz="3200" b="1" dirty="0">
                <a:solidFill>
                  <a:srgbClr val="FF0000"/>
                </a:solidFill>
                <a:latin typeface="Arial" panose="020B0604020202020204" pitchFamily="34" charset="0"/>
                <a:cs typeface="B Titr" panose="00000700000000000000" pitchFamily="2" charset="-78"/>
              </a:rPr>
              <a:t>هدف کلی:</a:t>
            </a:r>
          </a:p>
          <a:p>
            <a:pPr algn="r" rtl="1">
              <a:lnSpc>
                <a:spcPct val="200000"/>
              </a:lnSpc>
            </a:pPr>
            <a:r>
              <a:rPr lang="fa-IR" sz="2000" b="1" dirty="0">
                <a:solidFill>
                  <a:srgbClr val="002060"/>
                </a:solidFill>
                <a:latin typeface="Arial" panose="020B0604020202020204" pitchFamily="34" charset="0"/>
                <a:cs typeface="B Titr" panose="00000700000000000000" pitchFamily="2" charset="-78"/>
              </a:rPr>
              <a:t>افزایش سطح </a:t>
            </a:r>
            <a:r>
              <a:rPr lang="fa-IR" sz="2000" b="1" dirty="0">
                <a:solidFill>
                  <a:srgbClr val="002060"/>
                </a:solidFill>
                <a:latin typeface="Arial" panose="020B0604020202020204" pitchFamily="34" charset="0"/>
                <a:cs typeface="B Titr" panose="00000700000000000000" pitchFamily="2" charset="-78"/>
              </a:rPr>
              <a:t>آگاهی </a:t>
            </a:r>
            <a:r>
              <a:rPr lang="fa-IR" sz="2000" b="1" dirty="0">
                <a:solidFill>
                  <a:srgbClr val="002060"/>
                </a:solidFill>
                <a:latin typeface="Arial" panose="020B0604020202020204" pitchFamily="34" charset="0"/>
                <a:cs typeface="B Titr" panose="00000700000000000000" pitchFamily="2" charset="-78"/>
              </a:rPr>
              <a:t> مراقب/ بهورز (تیم سلامت) در خصوص مراقبت از کودک بیمار </a:t>
            </a:r>
          </a:p>
          <a:p>
            <a:pPr algn="r" rtl="1">
              <a:lnSpc>
                <a:spcPct val="200000"/>
              </a:lnSpc>
            </a:pPr>
            <a:r>
              <a:rPr lang="fa-IR" sz="2000" b="1" dirty="0">
                <a:solidFill>
                  <a:srgbClr val="002060"/>
                </a:solidFill>
                <a:latin typeface="Arial" panose="020B0604020202020204" pitchFamily="34" charset="0"/>
                <a:cs typeface="B Titr" panose="00000700000000000000" pitchFamily="2" charset="-78"/>
              </a:rPr>
              <a:t>افزایش </a:t>
            </a:r>
            <a:r>
              <a:rPr lang="fa-IR" sz="2000" b="1" dirty="0">
                <a:solidFill>
                  <a:srgbClr val="002060"/>
                </a:solidFill>
                <a:latin typeface="Arial" panose="020B0604020202020204" pitchFamily="34" charset="0"/>
                <a:cs typeface="B Titr" panose="00000700000000000000" pitchFamily="2" charset="-78"/>
              </a:rPr>
              <a:t>مهارت </a:t>
            </a:r>
            <a:r>
              <a:rPr lang="fa-IR" sz="2000" b="1" dirty="0">
                <a:solidFill>
                  <a:srgbClr val="002060"/>
                </a:solidFill>
                <a:latin typeface="Arial" panose="020B0604020202020204" pitchFamily="34" charset="0"/>
                <a:cs typeface="B Titr" panose="00000700000000000000" pitchFamily="2" charset="-78"/>
              </a:rPr>
              <a:t>مراقب / بهورز در خصوص اجرای فرایند مراقبت از کودک بیمار </a:t>
            </a:r>
          </a:p>
          <a:p>
            <a:pPr marL="0" indent="0" algn="r" rtl="1">
              <a:buNone/>
            </a:pPr>
            <a:endParaRPr lang="fa-IR" b="1" dirty="0" smtClean="0">
              <a:cs typeface="B Nazanin" panose="00000400000000000000" pitchFamily="2" charset="-78"/>
            </a:endParaRPr>
          </a:p>
        </p:txBody>
      </p:sp>
      <p:sp>
        <p:nvSpPr>
          <p:cNvPr id="4" name="Content Placeholder 3"/>
          <p:cNvSpPr txBox="1">
            <a:spLocks noChangeArrowheads="1"/>
          </p:cNvSpPr>
          <p:nvPr/>
        </p:nvSpPr>
        <p:spPr bwMode="auto">
          <a:xfrm>
            <a:off x="461818" y="2195185"/>
            <a:ext cx="11526982" cy="4247317"/>
          </a:xfrm>
          <a:prstGeom prst="rect">
            <a:avLst/>
          </a:prstGeom>
          <a:noFill/>
          <a:ln w="9525" cap="flat" cmpd="sng" algn="ctr">
            <a:solidFill>
              <a:schemeClr val="accent3"/>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3"/>
          </a:fontRef>
        </p:style>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r" rtl="1">
              <a:lnSpc>
                <a:spcPct val="150000"/>
              </a:lnSpc>
              <a:buNone/>
            </a:pPr>
            <a:r>
              <a:rPr lang="fa-IR" sz="2000" b="1" dirty="0">
                <a:cs typeface="B Nazanin" panose="00000400000000000000" pitchFamily="2" charset="-78"/>
              </a:rPr>
              <a:t>اهداف رفتاری در پایان دوره بتواند : </a:t>
            </a: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ارزیابی سرفه، تنفس مشکل را با استفاده از چارت بوکلت </a:t>
            </a:r>
            <a:r>
              <a:rPr lang="en-US" sz="2000" b="1" dirty="0" smtClean="0">
                <a:ea typeface="Calibri" panose="020F0502020204030204" pitchFamily="34" charset="0"/>
                <a:cs typeface="B Nazanin" panose="00000400000000000000" pitchFamily="2" charset="-78"/>
              </a:rPr>
              <a:t>IMCI</a:t>
            </a:r>
            <a:r>
              <a:rPr lang="fa-IR" sz="2000" b="1" dirty="0" smtClean="0">
                <a:ea typeface="Calibri" panose="020F0502020204030204" pitchFamily="34" charset="0"/>
                <a:cs typeface="B Nazanin" panose="00000400000000000000" pitchFamily="2" charset="-78"/>
              </a:rPr>
              <a:t> به طور کامل شرح دهد .</a:t>
            </a:r>
            <a:endParaRPr lang="en-US" sz="2000" b="1" dirty="0" smtClean="0">
              <a:cs typeface="B Nazanin" panose="00000400000000000000" pitchFamily="2" charset="-78"/>
            </a:endParaRP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حداقل سه  مورد از علایم کلینیکی اصلی ( خس خس، تو کشیده شدن و تنفس تند )در سرفه یا تنفس مشکل رابدرستی  تشخیص دهید. </a:t>
            </a:r>
            <a:endParaRPr lang="en-US" sz="2000" b="1" dirty="0" smtClean="0">
              <a:cs typeface="B Nazanin" panose="00000400000000000000" pitchFamily="2" charset="-78"/>
            </a:endParaRP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سرفه یا تنفس مشکل را طبقه‌بندی کنید. </a:t>
            </a:r>
            <a:endParaRPr lang="en-US" sz="2000" b="1" dirty="0" smtClean="0">
              <a:cs typeface="B Nazanin" panose="00000400000000000000" pitchFamily="2" charset="-78"/>
            </a:endParaRP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براساس دستورالعمل‌های </a:t>
            </a:r>
            <a:r>
              <a:rPr lang="en-US" sz="2000" b="1" dirty="0" smtClean="0">
                <a:ea typeface="Calibri" panose="020F0502020204030204" pitchFamily="34" charset="0"/>
                <a:cs typeface="B Nazanin" panose="00000400000000000000" pitchFamily="2" charset="-78"/>
              </a:rPr>
              <a:t>IMCI</a:t>
            </a:r>
            <a:r>
              <a:rPr lang="fa-IR" sz="2000" b="1" dirty="0" smtClean="0">
                <a:ea typeface="Calibri" panose="020F0502020204030204" pitchFamily="34" charset="0"/>
                <a:cs typeface="B Nazanin" panose="00000400000000000000" pitchFamily="2" charset="-78"/>
              </a:rPr>
              <a:t> کودک دچار سرفه یا تنفس مشکل را درمان کند. </a:t>
            </a:r>
            <a:endParaRPr lang="en-US" sz="2000" b="1" dirty="0" smtClean="0">
              <a:cs typeface="B Nazanin" panose="00000400000000000000" pitchFamily="2" charset="-78"/>
            </a:endParaRP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دریافت‌کنندگان مراقبت‌های خانگی را بدرستی مشاوره کند.</a:t>
            </a:r>
            <a:endParaRPr lang="en-US" sz="2000" b="1" dirty="0" smtClean="0">
              <a:cs typeface="B Nazanin" panose="00000400000000000000" pitchFamily="2" charset="-78"/>
            </a:endParaRPr>
          </a:p>
          <a:p>
            <a:pPr marL="0" indent="0" algn="r" rtl="1">
              <a:lnSpc>
                <a:spcPct val="150000"/>
              </a:lnSpc>
              <a:buFont typeface="Arial" panose="020B0604020202020204" pitchFamily="34" charset="0"/>
              <a:buNone/>
            </a:pPr>
            <a:r>
              <a:rPr lang="fa-IR" sz="2000" b="1" dirty="0" smtClean="0">
                <a:ea typeface="Calibri" panose="020F0502020204030204" pitchFamily="34" charset="0"/>
                <a:cs typeface="B Nazanin" panose="00000400000000000000" pitchFamily="2" charset="-78"/>
              </a:rPr>
              <a:t>مراقبت پیگیری مناسب برای یک کودک دچار سرفه یا تنفس مشکل را برقرار سازد. </a:t>
            </a:r>
            <a:endParaRPr lang="en-US" sz="2000" b="1" dirty="0" smtClean="0">
              <a:cs typeface="B Nazanin" panose="00000400000000000000" pitchFamily="2" charset="-78"/>
            </a:endParaRPr>
          </a:p>
          <a:p>
            <a:pPr marL="0" indent="0" rtl="1">
              <a:lnSpc>
                <a:spcPct val="150000"/>
              </a:lnSpc>
              <a:buFont typeface="Arial" panose="020B0604020202020204" pitchFamily="34" charset="0"/>
              <a:buNone/>
            </a:pPr>
            <a:endParaRPr lang="en-US" sz="2000" b="1" dirty="0" smtClean="0">
              <a:cs typeface="B Nazanin" panose="00000400000000000000" pitchFamily="2" charset="-78"/>
            </a:endParaRPr>
          </a:p>
        </p:txBody>
      </p:sp>
    </p:spTree>
    <p:extLst>
      <p:ext uri="{BB962C8B-B14F-4D97-AF65-F5344CB8AC3E}">
        <p14:creationId xmlns:p14="http://schemas.microsoft.com/office/powerpoint/2010/main" val="45772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cs typeface="B Titr" panose="00000700000000000000" pitchFamily="2" charset="-78"/>
              </a:rPr>
              <a:t>نکات مهم</a:t>
            </a:r>
            <a:endParaRPr lang="en-US" sz="3600" dirty="0">
              <a:cs typeface="B Titr" panose="00000700000000000000"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fa-IR" b="1" dirty="0" smtClean="0">
                <a:cs typeface="B Nazanin" panose="00000400000000000000" pitchFamily="2" charset="-78"/>
              </a:rPr>
              <a:t>-در </a:t>
            </a:r>
            <a:r>
              <a:rPr lang="fa-IR" b="1" dirty="0">
                <a:cs typeface="B Nazanin" panose="00000400000000000000" pitchFamily="2" charset="-78"/>
              </a:rPr>
              <a:t>صورتی که </a:t>
            </a:r>
            <a:r>
              <a:rPr lang="fa-IR" b="1" dirty="0" smtClean="0">
                <a:cs typeface="B Nazanin" panose="00000400000000000000" pitchFamily="2" charset="-78"/>
              </a:rPr>
              <a:t>پالس اکسی متر </a:t>
            </a:r>
            <a:r>
              <a:rPr lang="fa-IR" b="1" dirty="0">
                <a:cs typeface="B Nazanin" panose="00000400000000000000" pitchFamily="2" charset="-78"/>
              </a:rPr>
              <a:t>در اختیار دارید، درصد اشباع اکسیژن را مشخص کنید و در صورت </a:t>
            </a:r>
            <a:r>
              <a:rPr lang="en-US" b="1" dirty="0">
                <a:cs typeface="B Nazanin" panose="00000400000000000000" pitchFamily="2" charset="-78"/>
              </a:rPr>
              <a:t>&lt;90%</a:t>
            </a:r>
            <a:r>
              <a:rPr lang="fa-IR" b="1" dirty="0">
                <a:cs typeface="B Nazanin" panose="00000400000000000000" pitchFamily="2" charset="-78"/>
              </a:rPr>
              <a:t> ارجاع دهید. </a:t>
            </a:r>
            <a:endParaRPr lang="en-US" b="1" dirty="0">
              <a:cs typeface="B Nazanin" panose="00000400000000000000" pitchFamily="2" charset="-78"/>
            </a:endParaRPr>
          </a:p>
          <a:p>
            <a:pPr marL="0" indent="0" algn="just" rtl="1">
              <a:lnSpc>
                <a:spcPct val="150000"/>
              </a:lnSpc>
              <a:buNone/>
            </a:pPr>
            <a:r>
              <a:rPr lang="en-US" b="1" dirty="0" smtClean="0">
                <a:cs typeface="B Nazanin" panose="00000400000000000000" pitchFamily="2" charset="-78"/>
                <a:sym typeface="Wingdings" panose="05000000000000000000" pitchFamily="2" charset="2"/>
              </a:rPr>
              <a:t>-</a:t>
            </a:r>
            <a:r>
              <a:rPr lang="fa-IR" b="1" dirty="0" smtClean="0">
                <a:cs typeface="B Nazanin" panose="00000400000000000000" pitchFamily="2" charset="-78"/>
              </a:rPr>
              <a:t> </a:t>
            </a:r>
            <a:r>
              <a:rPr lang="fa-IR" b="1" dirty="0">
                <a:cs typeface="B Nazanin" panose="00000400000000000000" pitchFamily="2" charset="-78"/>
              </a:rPr>
              <a:t>در صورتی که ارجاع مقدور نیست کودک را همان‌گونه که در «مراقبت‌های ادغام یافته ناخوشی‌های کودکان» توضیح داده شده است درمان کنید. </a:t>
            </a:r>
            <a:endParaRPr lang="en-US" b="1" dirty="0">
              <a:cs typeface="B Nazanin" panose="00000400000000000000" pitchFamily="2" charset="-78"/>
            </a:endParaRPr>
          </a:p>
          <a:p>
            <a:pPr marL="0" indent="0" algn="just" rtl="1">
              <a:lnSpc>
                <a:spcPct val="150000"/>
              </a:lnSpc>
              <a:buNone/>
            </a:pPr>
            <a:r>
              <a:rPr lang="en-US" b="1" dirty="0" smtClean="0">
                <a:cs typeface="B Nazanin" panose="00000400000000000000" pitchFamily="2" charset="-78"/>
                <a:sym typeface="Wingdings" panose="05000000000000000000" pitchFamily="2" charset="2"/>
              </a:rPr>
              <a:t>-</a:t>
            </a:r>
            <a:r>
              <a:rPr lang="fa-IR" b="1" dirty="0" smtClean="0">
                <a:cs typeface="B Nazanin" panose="00000400000000000000" pitchFamily="2" charset="-78"/>
              </a:rPr>
              <a:t> </a:t>
            </a:r>
            <a:r>
              <a:rPr lang="fa-IR" b="1" dirty="0">
                <a:cs typeface="B Nazanin" panose="00000400000000000000" pitchFamily="2" charset="-78"/>
              </a:rPr>
              <a:t>آموکسی سیلین خوراکی برای </a:t>
            </a:r>
            <a:r>
              <a:rPr lang="fa-IR" b="1" dirty="0" smtClean="0">
                <a:cs typeface="B Nazanin" panose="00000400000000000000" pitchFamily="2" charset="-78"/>
              </a:rPr>
              <a:t>5 </a:t>
            </a:r>
            <a:r>
              <a:rPr lang="fa-IR" b="1" dirty="0">
                <a:cs typeface="B Nazanin" panose="00000400000000000000" pitchFamily="2" charset="-78"/>
              </a:rPr>
              <a:t>روز را می‌توان در بیمار با تنفس تند بدون توکشیدگی قفسه سینه تجویز کرد</a:t>
            </a:r>
            <a:r>
              <a:rPr lang="fa-IR" b="1" dirty="0" smtClean="0">
                <a:cs typeface="B Nazanin" panose="00000400000000000000" pitchFamily="2" charset="-78"/>
              </a:rPr>
              <a:t>.</a:t>
            </a:r>
            <a:endParaRPr lang="en-US" b="1" dirty="0">
              <a:cs typeface="B Nazanin" panose="00000400000000000000" pitchFamily="2" charset="-78"/>
            </a:endParaRPr>
          </a:p>
          <a:p>
            <a:pPr marL="0" indent="0" algn="just">
              <a:lnSpc>
                <a:spcPct val="150000"/>
              </a:lnSpc>
              <a:buNone/>
            </a:pPr>
            <a:endParaRPr lang="en-US" b="1" dirty="0">
              <a:cs typeface="B Nazanin" panose="00000400000000000000" pitchFamily="2" charset="-78"/>
            </a:endParaRPr>
          </a:p>
        </p:txBody>
      </p:sp>
    </p:spTree>
    <p:extLst>
      <p:ext uri="{BB962C8B-B14F-4D97-AF65-F5344CB8AC3E}">
        <p14:creationId xmlns:p14="http://schemas.microsoft.com/office/powerpoint/2010/main" val="37312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580" y="416761"/>
            <a:ext cx="6922627" cy="1189327"/>
          </a:xfrm>
        </p:spPr>
        <p:txBody>
          <a:bodyPr>
            <a:noAutofit/>
          </a:bodyPr>
          <a:lstStyle/>
          <a:p>
            <a:pPr algn="r" rtl="1"/>
            <a:r>
              <a:rPr lang="fa-IR" sz="3733" b="1" dirty="0">
                <a:cs typeface="B Titr" panose="00000700000000000000" pitchFamily="2" charset="-78"/>
              </a:rPr>
              <a:t>درمان با آنتی‌بيوتيک خوراکی</a:t>
            </a:r>
            <a:r>
              <a:rPr lang="en-US" sz="3733" dirty="0">
                <a:cs typeface="B Titr" panose="00000700000000000000" pitchFamily="2" charset="-78"/>
              </a:rPr>
              <a:t/>
            </a:r>
            <a:br>
              <a:rPr lang="en-US" sz="3733" dirty="0">
                <a:cs typeface="B Titr" panose="00000700000000000000" pitchFamily="2" charset="-78"/>
              </a:rPr>
            </a:br>
            <a:endParaRPr lang="en-US" sz="3733" dirty="0">
              <a:cs typeface="B Titr" panose="00000700000000000000" pitchFamily="2" charset="-78"/>
            </a:endParaRPr>
          </a:p>
        </p:txBody>
      </p:sp>
      <p:sp>
        <p:nvSpPr>
          <p:cNvPr id="3" name="Content Placeholder 2"/>
          <p:cNvSpPr>
            <a:spLocks noGrp="1"/>
          </p:cNvSpPr>
          <p:nvPr>
            <p:ph idx="1"/>
          </p:nvPr>
        </p:nvSpPr>
        <p:spPr>
          <a:xfrm>
            <a:off x="7200900" y="2909487"/>
            <a:ext cx="4716780" cy="2443280"/>
          </a:xfrm>
        </p:spPr>
        <p:txBody>
          <a:bodyPr/>
          <a:lstStyle/>
          <a:p>
            <a:pPr marL="0" indent="0" algn="r" rtl="1">
              <a:buNone/>
            </a:pPr>
            <a:r>
              <a:rPr lang="fa-IR" sz="3200" b="1" dirty="0">
                <a:cs typeface="B Nazanin" panose="00000400000000000000" pitchFamily="2" charset="-78"/>
              </a:rPr>
              <a:t>درمان با آموکسی سیلین </a:t>
            </a:r>
            <a:r>
              <a:rPr lang="fa-IR" sz="3200" b="1" dirty="0" smtClean="0">
                <a:cs typeface="B Nazanin" panose="00000400000000000000" pitchFamily="2" charset="-78"/>
              </a:rPr>
              <a:t>خوراکی:</a:t>
            </a:r>
            <a:endParaRPr lang="en-US" sz="3200" dirty="0">
              <a:cs typeface="B Nazanin" panose="00000400000000000000" pitchFamily="2" charset="-78"/>
            </a:endParaRPr>
          </a:p>
          <a:p>
            <a:pPr marL="0" lvl="0" indent="0" algn="r" rtl="1">
              <a:buNone/>
            </a:pPr>
            <a:r>
              <a:rPr lang="fa-IR" sz="3200" b="1" dirty="0">
                <a:cs typeface="B Nazanin" panose="00000400000000000000" pitchFamily="2" charset="-78"/>
              </a:rPr>
              <a:t>برای پنومونی :  5 روز     </a:t>
            </a:r>
            <a:endParaRPr lang="en-US" sz="3200" dirty="0">
              <a:cs typeface="B Nazanin" panose="00000400000000000000" pitchFamily="2" charset="-78"/>
            </a:endParaRPr>
          </a:p>
          <a:p>
            <a:pPr marL="0" indent="0" algn="r">
              <a:buNone/>
            </a:pPr>
            <a:endParaRPr lang="en-US"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648332927"/>
              </p:ext>
            </p:extLst>
          </p:nvPr>
        </p:nvGraphicFramePr>
        <p:xfrm>
          <a:off x="487477" y="2037743"/>
          <a:ext cx="6515414" cy="4023360"/>
        </p:xfrm>
        <a:graphic>
          <a:graphicData uri="http://schemas.openxmlformats.org/drawingml/2006/table">
            <a:tbl>
              <a:tblPr rtl="1" firstRow="1" firstCol="1" bandRow="1">
                <a:tableStyleId>{0505E3EF-67EA-436B-97B2-0124C06EBD24}</a:tableStyleId>
              </a:tblPr>
              <a:tblGrid>
                <a:gridCol w="2447988">
                  <a:extLst>
                    <a:ext uri="{9D8B030D-6E8A-4147-A177-3AD203B41FA5}">
                      <a16:colId xmlns:a16="http://schemas.microsoft.com/office/drawing/2014/main" val="1294859266"/>
                    </a:ext>
                  </a:extLst>
                </a:gridCol>
                <a:gridCol w="2033713">
                  <a:extLst>
                    <a:ext uri="{9D8B030D-6E8A-4147-A177-3AD203B41FA5}">
                      <a16:colId xmlns:a16="http://schemas.microsoft.com/office/drawing/2014/main" val="4077322109"/>
                    </a:ext>
                  </a:extLst>
                </a:gridCol>
                <a:gridCol w="2033713">
                  <a:extLst>
                    <a:ext uri="{9D8B030D-6E8A-4147-A177-3AD203B41FA5}">
                      <a16:colId xmlns:a16="http://schemas.microsoft.com/office/drawing/2014/main" val="2820639517"/>
                    </a:ext>
                  </a:extLst>
                </a:gridCol>
              </a:tblGrid>
              <a:tr h="731520">
                <a:tc rowSpan="2">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 </a:t>
                      </a:r>
                      <a:endParaRPr lang="en-US" sz="2400" dirty="0">
                        <a:effectLst/>
                        <a:cs typeface="B Nazanin" panose="00000400000000000000" pitchFamily="2" charset="-78"/>
                      </a:endParaRPr>
                    </a:p>
                    <a:p>
                      <a:pPr marL="0" marR="0" algn="ctr" rtl="1">
                        <a:spcBef>
                          <a:spcPts val="0"/>
                        </a:spcBef>
                        <a:spcAft>
                          <a:spcPts val="0"/>
                        </a:spcAft>
                        <a:tabLst>
                          <a:tab pos="513715" algn="l"/>
                        </a:tabLst>
                      </a:pPr>
                      <a:r>
                        <a:rPr lang="fa-IR" sz="2400" dirty="0">
                          <a:effectLst/>
                          <a:cs typeface="B Nazanin" panose="00000400000000000000" pitchFamily="2" charset="-78"/>
                        </a:rPr>
                        <a:t>سن يا وزن</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gridSpan="2">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آموکسی‌سيلين 2 بار در روز ( هر 12 ساعت )</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hMerge="1">
                  <a:txBody>
                    <a:bodyPr/>
                    <a:lstStyle/>
                    <a:p>
                      <a:endParaRPr lang="en-US"/>
                    </a:p>
                  </a:txBody>
                  <a:tcPr/>
                </a:tc>
                <a:extLst>
                  <a:ext uri="{0D108BD9-81ED-4DB2-BD59-A6C34878D82A}">
                    <a16:rowId xmlns:a16="http://schemas.microsoft.com/office/drawing/2014/main" val="1272134256"/>
                  </a:ext>
                </a:extLst>
              </a:tr>
              <a:tr h="1097280">
                <a:tc vMerge="1">
                  <a:txBody>
                    <a:bodyPr/>
                    <a:lstStyle/>
                    <a:p>
                      <a:endParaRPr lang="en-US"/>
                    </a:p>
                  </a:txBody>
                  <a:tcPr/>
                </a:tc>
                <a:tc>
                  <a:txBody>
                    <a:bodyPr/>
                    <a:lstStyle/>
                    <a:p>
                      <a:pPr marL="0" marR="0" algn="ctr" rtl="1">
                        <a:spcBef>
                          <a:spcPts val="0"/>
                        </a:spcBef>
                        <a:spcAft>
                          <a:spcPts val="0"/>
                        </a:spcAft>
                        <a:tabLst>
                          <a:tab pos="513715" algn="l"/>
                        </a:tabLst>
                      </a:pPr>
                      <a:r>
                        <a:rPr lang="fa-IR" sz="2400">
                          <a:effectLst/>
                          <a:cs typeface="B Nazanin" panose="00000400000000000000" pitchFamily="2" charset="-78"/>
                        </a:rPr>
                        <a:t>قرص</a:t>
                      </a:r>
                      <a:r>
                        <a:rPr lang="en-US" sz="2400">
                          <a:effectLst/>
                          <a:cs typeface="B Nazanin" panose="00000400000000000000" pitchFamily="2" charset="-78"/>
                        </a:rPr>
                        <a:t> mg</a:t>
                      </a:r>
                      <a:r>
                        <a:rPr lang="fa-IR" sz="2400">
                          <a:effectLst/>
                          <a:cs typeface="B Nazanin" panose="00000400000000000000" pitchFamily="2" charset="-78"/>
                        </a:rPr>
                        <a:t>250</a:t>
                      </a:r>
                      <a:endParaRPr lang="en-US" sz="240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شربت</a:t>
                      </a:r>
                      <a:r>
                        <a:rPr lang="en-US" sz="2400" dirty="0">
                          <a:effectLst/>
                          <a:cs typeface="B Nazanin" panose="00000400000000000000" pitchFamily="2" charset="-78"/>
                        </a:rPr>
                        <a:t> ml</a:t>
                      </a:r>
                      <a:r>
                        <a:rPr lang="fa-IR" sz="2400" dirty="0">
                          <a:effectLst/>
                          <a:cs typeface="B Nazanin" panose="00000400000000000000" pitchFamily="2" charset="-78"/>
                        </a:rPr>
                        <a:t>5/</a:t>
                      </a:r>
                      <a:r>
                        <a:rPr lang="en-US" sz="2400" dirty="0">
                          <a:effectLst/>
                          <a:cs typeface="B Nazanin" panose="00000400000000000000" pitchFamily="2" charset="-78"/>
                        </a:rPr>
                        <a:t>mg</a:t>
                      </a:r>
                      <a:r>
                        <a:rPr lang="fa-IR" sz="2400" dirty="0">
                          <a:effectLst/>
                          <a:cs typeface="B Nazanin" panose="00000400000000000000" pitchFamily="2" charset="-78"/>
                        </a:rPr>
                        <a:t>250</a:t>
                      </a:r>
                      <a:endParaRPr lang="en-US" sz="2400" dirty="0">
                        <a:effectLst/>
                        <a:cs typeface="B Nazanin" panose="00000400000000000000" pitchFamily="2" charset="-78"/>
                      </a:endParaRPr>
                    </a:p>
                    <a:p>
                      <a:pPr marL="0" marR="0" algn="ctr" rtl="1">
                        <a:spcBef>
                          <a:spcPts val="0"/>
                        </a:spcBef>
                        <a:spcAft>
                          <a:spcPts val="0"/>
                        </a:spcAft>
                        <a:tabLst>
                          <a:tab pos="513715" algn="l"/>
                        </a:tabLst>
                      </a:pPr>
                      <a:r>
                        <a:rPr lang="fa-IR" sz="2400" dirty="0">
                          <a:effectLst/>
                          <a:cs typeface="B Nazanin" panose="00000400000000000000" pitchFamily="2" charset="-78"/>
                        </a:rPr>
                        <a:t> </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extLst>
                  <a:ext uri="{0D108BD9-81ED-4DB2-BD59-A6C34878D82A}">
                    <a16:rowId xmlns:a16="http://schemas.microsoft.com/office/drawing/2014/main" val="2193456632"/>
                  </a:ext>
                </a:extLst>
              </a:tr>
              <a:tr h="731520">
                <a:tc>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۲ ماه تا ۱۲ ماه  (۴ تا ۱۰ کیلوگرم )</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fa-IR" sz="2400">
                          <a:effectLst/>
                          <a:cs typeface="B Nazanin" panose="00000400000000000000" pitchFamily="2" charset="-78"/>
                        </a:rPr>
                        <a:t>1</a:t>
                      </a:r>
                      <a:endParaRPr lang="en-US" sz="240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fa-IR" sz="2400">
                          <a:effectLst/>
                          <a:cs typeface="B Nazanin" panose="00000400000000000000" pitchFamily="2" charset="-78"/>
                        </a:rPr>
                        <a:t> </a:t>
                      </a:r>
                      <a:r>
                        <a:rPr lang="en-US" sz="2400">
                          <a:effectLst/>
                          <a:cs typeface="B Nazanin" panose="00000400000000000000" pitchFamily="2" charset="-78"/>
                        </a:rPr>
                        <a:t>ml</a:t>
                      </a:r>
                      <a:r>
                        <a:rPr lang="fa-IR" sz="2400">
                          <a:effectLst/>
                          <a:cs typeface="B Nazanin" panose="00000400000000000000" pitchFamily="2" charset="-78"/>
                        </a:rPr>
                        <a:t>5  </a:t>
                      </a:r>
                      <a:endParaRPr lang="en-US" sz="240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extLst>
                  <a:ext uri="{0D108BD9-81ED-4DB2-BD59-A6C34878D82A}">
                    <a16:rowId xmlns:a16="http://schemas.microsoft.com/office/drawing/2014/main" val="1464831552"/>
                  </a:ext>
                </a:extLst>
              </a:tr>
              <a:tr h="731520">
                <a:tc>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۱۲ ماه تا ۳ سال  (۱۰ تا ۱۴ کیلوگرم )</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fa-IR" sz="2400">
                          <a:effectLst/>
                          <a:cs typeface="B Nazanin" panose="00000400000000000000" pitchFamily="2" charset="-78"/>
                        </a:rPr>
                        <a:t>2</a:t>
                      </a:r>
                      <a:endParaRPr lang="en-US" sz="240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en-US" sz="2400" dirty="0">
                          <a:effectLst/>
                          <a:cs typeface="B Nazanin" panose="00000400000000000000" pitchFamily="2" charset="-78"/>
                        </a:rPr>
                        <a:t>ml</a:t>
                      </a:r>
                      <a:r>
                        <a:rPr lang="fa-IR" sz="2400" dirty="0">
                          <a:effectLst/>
                          <a:cs typeface="B Nazanin" panose="00000400000000000000" pitchFamily="2" charset="-78"/>
                        </a:rPr>
                        <a:t>10</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extLst>
                  <a:ext uri="{0D108BD9-81ED-4DB2-BD59-A6C34878D82A}">
                    <a16:rowId xmlns:a16="http://schemas.microsoft.com/office/drawing/2014/main" val="1966279356"/>
                  </a:ext>
                </a:extLst>
              </a:tr>
              <a:tr h="731520">
                <a:tc>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۳ تا ۵ سال (۱۴ تا ۱۹ کیلوگرم )</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fa-IR" sz="2400" dirty="0">
                          <a:effectLst/>
                          <a:cs typeface="B Nazanin" panose="00000400000000000000" pitchFamily="2" charset="-78"/>
                        </a:rPr>
                        <a:t>3</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tc>
                  <a:txBody>
                    <a:bodyPr/>
                    <a:lstStyle/>
                    <a:p>
                      <a:pPr marL="0" marR="0" algn="ctr" rtl="1">
                        <a:spcBef>
                          <a:spcPts val="0"/>
                        </a:spcBef>
                        <a:spcAft>
                          <a:spcPts val="0"/>
                        </a:spcAft>
                        <a:tabLst>
                          <a:tab pos="513715" algn="l"/>
                        </a:tabLst>
                      </a:pPr>
                      <a:r>
                        <a:rPr lang="en-US" sz="2400" dirty="0">
                          <a:effectLst/>
                          <a:cs typeface="B Nazanin" panose="00000400000000000000" pitchFamily="2" charset="-78"/>
                        </a:rPr>
                        <a:t>ml</a:t>
                      </a:r>
                      <a:r>
                        <a:rPr lang="fa-IR" sz="2400" dirty="0">
                          <a:effectLst/>
                          <a:cs typeface="B Nazanin" panose="00000400000000000000" pitchFamily="2" charset="-78"/>
                        </a:rPr>
                        <a:t>15</a:t>
                      </a:r>
                      <a:endParaRPr lang="en-US" sz="2400" dirty="0">
                        <a:effectLst/>
                        <a:latin typeface="Times New Roman" panose="02020603050405020304" pitchFamily="18" charset="0"/>
                        <a:ea typeface="Calibri" panose="020F0502020204030204" pitchFamily="34" charset="0"/>
                        <a:cs typeface="B Nazanin" panose="00000400000000000000" pitchFamily="2" charset="-78"/>
                      </a:endParaRPr>
                    </a:p>
                  </a:txBody>
                  <a:tcPr marT="0" marB="0" anchor="ctr"/>
                </a:tc>
                <a:extLst>
                  <a:ext uri="{0D108BD9-81ED-4DB2-BD59-A6C34878D82A}">
                    <a16:rowId xmlns:a16="http://schemas.microsoft.com/office/drawing/2014/main" val="945017218"/>
                  </a:ext>
                </a:extLst>
              </a:tr>
            </a:tbl>
          </a:graphicData>
        </a:graphic>
      </p:graphicFrame>
    </p:spTree>
    <p:extLst>
      <p:ext uri="{BB962C8B-B14F-4D97-AF65-F5344CB8AC3E}">
        <p14:creationId xmlns:p14="http://schemas.microsoft.com/office/powerpoint/2010/main" val="3932327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normAutofit/>
          </a:bodyPr>
          <a:lstStyle/>
          <a:p>
            <a:pPr algn="r" rtl="1"/>
            <a:r>
              <a:rPr lang="fa-IR" sz="3200" dirty="0" smtClean="0">
                <a:solidFill>
                  <a:srgbClr val="C00000"/>
                </a:solidFill>
                <a:cs typeface="B Titr" panose="00000700000000000000" pitchFamily="2" charset="-78"/>
              </a:rPr>
              <a:t>نکات مهم در تجویزدارو</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838200" y="1638336"/>
            <a:ext cx="10515600" cy="4351338"/>
          </a:xfrm>
        </p:spPr>
        <p:txBody>
          <a:bodyPr>
            <a:noAutofit/>
          </a:bodyPr>
          <a:lstStyle/>
          <a:p>
            <a:pPr marL="0" indent="0" algn="just" rtl="1">
              <a:lnSpc>
                <a:spcPct val="130000"/>
              </a:lnSpc>
              <a:buNone/>
            </a:pPr>
            <a:r>
              <a:rPr lang="fa-IR" sz="2400" b="1" dirty="0" smtClean="0">
                <a:cs typeface="B Nazanin" panose="00000400000000000000" pitchFamily="2" charset="-78"/>
              </a:rPr>
              <a:t>آموکسی </a:t>
            </a:r>
            <a:r>
              <a:rPr lang="fa-IR" sz="2400" b="1" dirty="0">
                <a:cs typeface="B Nazanin" panose="00000400000000000000" pitchFamily="2" charset="-78"/>
              </a:rPr>
              <a:t>سیلین در حال حاضر داروی انتخابی خط اول درمان پنومونی است. زیرا مؤثر است و مقاومت نسبت به کوتریموکسازول در حال افزایش می‌باشد. </a:t>
            </a:r>
            <a:endParaRPr lang="en-US" sz="2400" b="1" dirty="0">
              <a:cs typeface="B Nazanin" panose="00000400000000000000" pitchFamily="2" charset="-78"/>
            </a:endParaRPr>
          </a:p>
          <a:p>
            <a:pPr marL="0" indent="0" algn="just" rtl="1">
              <a:lnSpc>
                <a:spcPct val="130000"/>
              </a:lnSpc>
              <a:buNone/>
            </a:pPr>
            <a:r>
              <a:rPr lang="fa-IR" sz="2400" b="1" dirty="0" smtClean="0">
                <a:cs typeface="B Nazanin" panose="00000400000000000000" pitchFamily="2" charset="-78"/>
              </a:rPr>
              <a:t>چنانچه </a:t>
            </a:r>
            <a:r>
              <a:rPr lang="fa-IR" sz="2400" b="1" dirty="0">
                <a:cs typeface="B Nazanin" panose="00000400000000000000" pitchFamily="2" charset="-78"/>
              </a:rPr>
              <a:t>قرص قبل از دادن به کودک باید خرد شود، چند قطره آب آشامیدنی اضافه و یک دقیقه صبر کنید. این کار قرص را نرم و خرد شدن را آسان می‌کند. </a:t>
            </a:r>
            <a:endParaRPr lang="en-US" sz="2400" b="1" dirty="0">
              <a:cs typeface="B Nazanin" panose="00000400000000000000" pitchFamily="2" charset="-78"/>
            </a:endParaRPr>
          </a:p>
          <a:p>
            <a:pPr marL="0" indent="0" algn="just" rtl="1">
              <a:lnSpc>
                <a:spcPct val="130000"/>
              </a:lnSpc>
              <a:buNone/>
            </a:pPr>
            <a:r>
              <a:rPr lang="fa-IR" sz="2400" b="1" dirty="0" smtClean="0">
                <a:cs typeface="B Nazanin" panose="00000400000000000000" pitchFamily="2" charset="-78"/>
              </a:rPr>
              <a:t>اگر </a:t>
            </a:r>
            <a:r>
              <a:rPr lang="fa-IR" sz="2400" b="1" dirty="0">
                <a:cs typeface="B Nazanin" panose="00000400000000000000" pitchFamily="2" charset="-78"/>
              </a:rPr>
              <a:t>کودک در طبقه‌بندی پنومونی شدید قرار گیرد، باید اولین دوز آنتی‌بیوتیک پیش از انتقال فوری تجویز گردد. در طبقه‌بندی پنومونی، باید اولین دوز آموکسی سیلین خوراکی را در مرکز درمانی تجویز کنید و به مادر نحوه دادن دارو برای 5 روز باقی‌مانده را یاد دهید. </a:t>
            </a:r>
            <a:endParaRPr lang="en-US" sz="2400" b="1" dirty="0">
              <a:cs typeface="B Nazanin" panose="00000400000000000000" pitchFamily="2" charset="-78"/>
            </a:endParaRPr>
          </a:p>
        </p:txBody>
      </p:sp>
    </p:spTree>
    <p:extLst>
      <p:ext uri="{BB962C8B-B14F-4D97-AF65-F5344CB8AC3E}">
        <p14:creationId xmlns:p14="http://schemas.microsoft.com/office/powerpoint/2010/main" val="293332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362" y="146887"/>
            <a:ext cx="6922627" cy="1189327"/>
          </a:xfrm>
        </p:spPr>
        <p:txBody>
          <a:bodyPr>
            <a:noAutofit/>
          </a:bodyPr>
          <a:lstStyle/>
          <a:p>
            <a:pPr algn="r" rtl="1"/>
            <a:r>
              <a:rPr lang="fa-IR" sz="3733" b="1" dirty="0">
                <a:solidFill>
                  <a:schemeClr val="accent6">
                    <a:lumMod val="50000"/>
                  </a:schemeClr>
                </a:solidFill>
                <a:cs typeface="B Titr" panose="00000700000000000000" pitchFamily="2" charset="-78"/>
              </a:rPr>
              <a:t>درمان خس خس سينه ( احتمال آسم )</a:t>
            </a:r>
            <a:r>
              <a:rPr lang="en-US" sz="3733" dirty="0">
                <a:solidFill>
                  <a:schemeClr val="accent6">
                    <a:lumMod val="50000"/>
                  </a:schemeClr>
                </a:solidFill>
                <a:cs typeface="B Titr" panose="00000700000000000000" pitchFamily="2" charset="-78"/>
              </a:rPr>
              <a:t/>
            </a:r>
            <a:br>
              <a:rPr lang="en-US" sz="3733" dirty="0">
                <a:solidFill>
                  <a:schemeClr val="accent6">
                    <a:lumMod val="50000"/>
                  </a:schemeClr>
                </a:solidFill>
                <a:cs typeface="B Titr" panose="00000700000000000000" pitchFamily="2" charset="-78"/>
              </a:rPr>
            </a:br>
            <a:endParaRPr lang="en-US" sz="3733" dirty="0">
              <a:solidFill>
                <a:schemeClr val="accent6">
                  <a:lumMod val="50000"/>
                </a:schemeClr>
              </a:solidFill>
              <a:cs typeface="B Titr" panose="00000700000000000000" pitchFamily="2" charset="-78"/>
            </a:endParaRPr>
          </a:p>
        </p:txBody>
      </p:sp>
      <p:sp>
        <p:nvSpPr>
          <p:cNvPr id="3" name="Content Placeholder 2"/>
          <p:cNvSpPr>
            <a:spLocks noGrp="1"/>
          </p:cNvSpPr>
          <p:nvPr>
            <p:ph idx="1"/>
          </p:nvPr>
        </p:nvSpPr>
        <p:spPr>
          <a:xfrm>
            <a:off x="395014" y="1527444"/>
            <a:ext cx="11401975" cy="4955656"/>
          </a:xfrm>
        </p:spPr>
        <p:txBody>
          <a:bodyPr>
            <a:noAutofit/>
          </a:bodyPr>
          <a:lstStyle/>
          <a:p>
            <a:pPr marL="0" indent="0" algn="just" rtl="1">
              <a:buNone/>
            </a:pPr>
            <a:r>
              <a:rPr lang="fa-IR" sz="3200" b="1" dirty="0">
                <a:cs typeface="B Nazanin" panose="00000400000000000000" pitchFamily="2" charset="-78"/>
              </a:rPr>
              <a:t>افشانه ( اسپری ) سالبوتامول</a:t>
            </a:r>
            <a:endParaRPr lang="en-US" sz="3200" dirty="0">
              <a:cs typeface="B Nazanin" panose="00000400000000000000" pitchFamily="2" charset="-78"/>
            </a:endParaRPr>
          </a:p>
          <a:p>
            <a:pPr algn="just" rtl="1"/>
            <a:r>
              <a:rPr lang="fa-IR" sz="3200" dirty="0">
                <a:cs typeface="B Nazanin" panose="00000400000000000000" pitchFamily="2" charset="-78"/>
              </a:rPr>
              <a:t>پس از ارزیابی سرفه و تنفس مشکل و قبل از طبقه‌بندی پنومونی، در صورتی که کودک تنفس تند و خس خس سینه دارد ، ۲ پاف از افشانه سالبوتامول بدهيد اين کار را ۳ بار با فواصل 15 دقيقه تکرار کنيد.</a:t>
            </a:r>
            <a:endParaRPr lang="en-US" sz="3200" dirty="0">
              <a:cs typeface="B Nazanin" panose="00000400000000000000" pitchFamily="2" charset="-78"/>
            </a:endParaRPr>
          </a:p>
          <a:p>
            <a:pPr algn="just" rtl="1"/>
            <a:r>
              <a:rPr lang="fa-IR" sz="3200" b="1" dirty="0">
                <a:cs typeface="B Nazanin" panose="00000400000000000000" pitchFamily="2" charset="-78"/>
              </a:rPr>
              <a:t>برای دادن سالبوتامول از آسان نفس (</a:t>
            </a:r>
            <a:r>
              <a:rPr lang="x-none" sz="3200" b="1" dirty="0">
                <a:cs typeface="B Nazanin" panose="00000400000000000000" pitchFamily="2" charset="-78"/>
              </a:rPr>
              <a:t>spacer</a:t>
            </a:r>
            <a:r>
              <a:rPr lang="fa-IR" sz="3200" b="1" dirty="0">
                <a:cs typeface="B Nazanin" panose="00000400000000000000" pitchFamily="2" charset="-78"/>
              </a:rPr>
              <a:t>  ) استفاده کنيد</a:t>
            </a:r>
            <a:endParaRPr lang="en-US" sz="3200" dirty="0">
              <a:cs typeface="B Nazanin" panose="00000400000000000000" pitchFamily="2" charset="-78"/>
            </a:endParaRPr>
          </a:p>
          <a:p>
            <a:pPr algn="just" rtl="1"/>
            <a:r>
              <a:rPr lang="en-US" sz="3200" dirty="0">
                <a:cs typeface="B Nazanin" panose="00000400000000000000" pitchFamily="2" charset="-78"/>
              </a:rPr>
              <a:t>Spacer</a:t>
            </a:r>
            <a:r>
              <a:rPr lang="fa-IR" sz="3200" dirty="0">
                <a:cs typeface="B Nazanin" panose="00000400000000000000" pitchFamily="2" charset="-78"/>
              </a:rPr>
              <a:t>  یا آسان نفس یا دم یار ابزار موثری است که  داروهای گشاد کننده  مجاری ریه را بهتر در اختيار ريه‌ها قرار میدهد .هیچگاه نباید در کودک زير 5 </a:t>
            </a:r>
            <a:r>
              <a:rPr lang="fa-IR" sz="3200" dirty="0" smtClean="0">
                <a:cs typeface="B Nazanin" panose="00000400000000000000" pitchFamily="2" charset="-78"/>
              </a:rPr>
              <a:t>سال، </a:t>
            </a:r>
            <a:r>
              <a:rPr lang="fa-IR" sz="3200" dirty="0">
                <a:cs typeface="B Nazanin" panose="00000400000000000000" pitchFamily="2" charset="-78"/>
              </a:rPr>
              <a:t>داروهای تنفسی را بدون استفاده از این ابزار بدهید. </a:t>
            </a:r>
            <a:endParaRPr lang="en-US" sz="3200" dirty="0">
              <a:cs typeface="B Nazanin" panose="00000400000000000000" pitchFamily="2" charset="-78"/>
            </a:endParaRPr>
          </a:p>
        </p:txBody>
      </p:sp>
    </p:spTree>
    <p:extLst>
      <p:ext uri="{BB962C8B-B14F-4D97-AF65-F5344CB8AC3E}">
        <p14:creationId xmlns:p14="http://schemas.microsoft.com/office/powerpoint/2010/main" val="236627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967" y="214803"/>
            <a:ext cx="6922627" cy="821517"/>
          </a:xfrm>
        </p:spPr>
        <p:txBody>
          <a:bodyPr>
            <a:noAutofit/>
          </a:bodyPr>
          <a:lstStyle/>
          <a:p>
            <a:pPr algn="r" rtl="1"/>
            <a:r>
              <a:rPr lang="fa-IR" sz="3733" b="1" dirty="0">
                <a:solidFill>
                  <a:schemeClr val="accent6">
                    <a:lumMod val="50000"/>
                  </a:schemeClr>
                </a:solidFill>
                <a:cs typeface="B Titr" panose="00000700000000000000" pitchFamily="2" charset="-78"/>
              </a:rPr>
              <a:t>درمان خس خس سينه ( احتمال آسم )</a:t>
            </a:r>
            <a:r>
              <a:rPr lang="en-US" sz="3733" dirty="0">
                <a:solidFill>
                  <a:schemeClr val="accent6">
                    <a:lumMod val="50000"/>
                  </a:schemeClr>
                </a:solidFill>
                <a:cs typeface="B Titr" panose="00000700000000000000" pitchFamily="2" charset="-78"/>
              </a:rPr>
              <a:t/>
            </a:r>
            <a:br>
              <a:rPr lang="en-US" sz="3733" dirty="0">
                <a:solidFill>
                  <a:schemeClr val="accent6">
                    <a:lumMod val="50000"/>
                  </a:schemeClr>
                </a:solidFill>
                <a:cs typeface="B Titr" panose="00000700000000000000" pitchFamily="2" charset="-78"/>
              </a:rPr>
            </a:br>
            <a:endParaRPr lang="en-US" sz="3733" dirty="0">
              <a:solidFill>
                <a:schemeClr val="accent6">
                  <a:lumMod val="50000"/>
                </a:schemeClr>
              </a:solidFill>
              <a:cs typeface="B Titr" panose="00000700000000000000" pitchFamily="2" charset="-78"/>
            </a:endParaRPr>
          </a:p>
        </p:txBody>
      </p:sp>
      <p:sp>
        <p:nvSpPr>
          <p:cNvPr id="3" name="Content Placeholder 2"/>
          <p:cNvSpPr>
            <a:spLocks noGrp="1"/>
          </p:cNvSpPr>
          <p:nvPr>
            <p:ph idx="1"/>
          </p:nvPr>
        </p:nvSpPr>
        <p:spPr>
          <a:xfrm>
            <a:off x="589280" y="2129241"/>
            <a:ext cx="11187794" cy="4474759"/>
          </a:xfrm>
        </p:spPr>
        <p:txBody>
          <a:bodyPr>
            <a:noAutofit/>
          </a:bodyPr>
          <a:lstStyle/>
          <a:p>
            <a:pPr marL="0" indent="0" algn="r" rtl="1">
              <a:buNone/>
            </a:pPr>
            <a:r>
              <a:rPr lang="fa-IR" b="1" dirty="0">
                <a:cs typeface="B Nazanin" panose="00000400000000000000" pitchFamily="2" charset="-78"/>
              </a:rPr>
              <a:t>محفظه (آسان نفس) وسیله تجویز مؤثر سدهای استنشاقی برای رسیدن به ریه است. </a:t>
            </a:r>
          </a:p>
          <a:p>
            <a:pPr marL="0" indent="0" algn="r" rtl="1">
              <a:buNone/>
            </a:pPr>
            <a:r>
              <a:rPr lang="fa-IR" b="1" dirty="0">
                <a:cs typeface="B Nazanin" panose="00000400000000000000" pitchFamily="2" charset="-78"/>
              </a:rPr>
              <a:t>داروهای استنشاقی در کودک کمتر از 5 سال نباید بدون آسان نفس تجویز شوند. </a:t>
            </a:r>
          </a:p>
          <a:p>
            <a:pPr marL="0" indent="0" algn="just" rtl="1">
              <a:buNone/>
            </a:pPr>
            <a:r>
              <a:rPr lang="fa-IR" b="1" dirty="0" smtClean="0">
                <a:solidFill>
                  <a:srgbClr val="C00000"/>
                </a:solidFill>
                <a:cs typeface="B Nazanin" panose="00000400000000000000" pitchFamily="2" charset="-78"/>
              </a:rPr>
              <a:t>برای </a:t>
            </a:r>
            <a:r>
              <a:rPr lang="fa-IR" b="1" dirty="0">
                <a:solidFill>
                  <a:srgbClr val="C00000"/>
                </a:solidFill>
                <a:cs typeface="B Nazanin" panose="00000400000000000000" pitchFamily="2" charset="-78"/>
              </a:rPr>
              <a:t>استفاده از اسپری با آسان نفس </a:t>
            </a:r>
            <a:endParaRPr lang="en-US" b="1" dirty="0">
              <a:solidFill>
                <a:srgbClr val="C00000"/>
              </a:solidFill>
              <a:cs typeface="B Nazanin" panose="00000400000000000000" pitchFamily="2" charset="-78"/>
            </a:endParaRPr>
          </a:p>
          <a:p>
            <a:pPr marL="0" indent="0" algn="just" rtl="1">
              <a:buNone/>
            </a:pPr>
            <a:r>
              <a:rPr lang="fa-IR" b="1" dirty="0">
                <a:cs typeface="B Nazanin" panose="00000400000000000000" pitchFamily="2" charset="-78"/>
              </a:rPr>
              <a:t>در اسپری را برداشته و آن را به خوبی تکان دهيد.</a:t>
            </a:r>
            <a:endParaRPr lang="en-US" b="1" dirty="0">
              <a:cs typeface="B Nazanin" panose="00000400000000000000" pitchFamily="2" charset="-78"/>
            </a:endParaRPr>
          </a:p>
          <a:p>
            <a:pPr marL="0" lvl="0" indent="0" algn="just" rtl="1">
              <a:buNone/>
            </a:pPr>
            <a:r>
              <a:rPr lang="fa-IR" b="1" dirty="0">
                <a:cs typeface="B Nazanin" panose="00000400000000000000" pitchFamily="2" charset="-78"/>
              </a:rPr>
              <a:t>کودک بايد دهانه دستگاه را در دهانش قرار داده و از راه آن با دهان تنفس کند.</a:t>
            </a:r>
            <a:endParaRPr lang="en-US" b="1" dirty="0">
              <a:cs typeface="B Nazanin" panose="00000400000000000000" pitchFamily="2" charset="-78"/>
            </a:endParaRPr>
          </a:p>
          <a:p>
            <a:pPr marL="0" lvl="0" indent="0" algn="just" rtl="1">
              <a:buNone/>
            </a:pPr>
            <a:r>
              <a:rPr lang="fa-IR" b="1" dirty="0">
                <a:cs typeface="B Nazanin" panose="00000400000000000000" pitchFamily="2" charset="-78"/>
              </a:rPr>
              <a:t>سپس اسپری را فشرده و به داخل محفظه آسان نفس اسپری کنید. کودک نيز به طور طبیعی تنفس کند.</a:t>
            </a:r>
            <a:endParaRPr lang="en-US" b="1" dirty="0">
              <a:cs typeface="B Nazanin" panose="00000400000000000000" pitchFamily="2" charset="-78"/>
            </a:endParaRPr>
          </a:p>
          <a:p>
            <a:pPr marL="0" lvl="0" indent="0" algn="just" rtl="1">
              <a:buNone/>
            </a:pPr>
            <a:r>
              <a:rPr lang="fa-IR" b="1" dirty="0">
                <a:cs typeface="B Nazanin" panose="00000400000000000000" pitchFamily="2" charset="-78"/>
              </a:rPr>
              <a:t>کودک نفس کشيدن و دميدن را سه تا چهار بار تکرار کند.</a:t>
            </a:r>
            <a:endParaRPr lang="en-US" b="1" dirty="0">
              <a:cs typeface="B Nazanin" panose="00000400000000000000" pitchFamily="2" charset="-78"/>
            </a:endParaRPr>
          </a:p>
          <a:p>
            <a:pPr marL="0" indent="0" algn="just" rtl="1">
              <a:buNone/>
            </a:pPr>
            <a:r>
              <a:rPr lang="en-US" b="1" dirty="0">
                <a:cs typeface="B Nazanin" panose="00000400000000000000" pitchFamily="2" charset="-78"/>
              </a:rPr>
              <a:t>⃰ </a:t>
            </a:r>
            <a:r>
              <a:rPr lang="fa-IR" b="1" dirty="0">
                <a:cs typeface="B Nazanin" panose="00000400000000000000" pitchFamily="2" charset="-78"/>
              </a:rPr>
              <a:t>  پس از هر بار استفاده از دستگاه ، آن را با آب ولرم شستشو دهید .</a:t>
            </a:r>
            <a:endParaRPr lang="en-US" b="1" dirty="0">
              <a:cs typeface="B Nazanin"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4" y="-57396"/>
            <a:ext cx="2857500" cy="202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21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r" rtl="1"/>
            <a:r>
              <a:rPr lang="fa-IR" sz="2800" dirty="0" smtClean="0">
                <a:solidFill>
                  <a:srgbClr val="C00000"/>
                </a:solidFill>
                <a:cs typeface="B Titr" panose="00000700000000000000" pitchFamily="2" charset="-78"/>
              </a:rPr>
              <a:t>درست کردن آسان  نفس</a:t>
            </a:r>
            <a:endParaRPr lang="en-US" sz="2800" dirty="0">
              <a:solidFill>
                <a:srgbClr val="C00000"/>
              </a:solidFill>
              <a:cs typeface="B Titr" panose="00000700000000000000" pitchFamily="2" charset="-78"/>
            </a:endParaRPr>
          </a:p>
        </p:txBody>
      </p:sp>
      <p:sp>
        <p:nvSpPr>
          <p:cNvPr id="3" name="Content Placeholder 2"/>
          <p:cNvSpPr>
            <a:spLocks noGrp="1"/>
          </p:cNvSpPr>
          <p:nvPr>
            <p:ph idx="1"/>
          </p:nvPr>
        </p:nvSpPr>
        <p:spPr>
          <a:xfrm>
            <a:off x="838200" y="1685925"/>
            <a:ext cx="10515600" cy="4351338"/>
          </a:xfrm>
        </p:spPr>
        <p:txBody>
          <a:bodyPr>
            <a:noAutofit/>
          </a:bodyPr>
          <a:lstStyle/>
          <a:p>
            <a:pPr marL="0" indent="0" algn="just" rtl="1">
              <a:lnSpc>
                <a:spcPct val="130000"/>
              </a:lnSpc>
              <a:buNone/>
            </a:pPr>
            <a:r>
              <a:rPr lang="fa-IR" sz="2400" b="1" dirty="0" smtClean="0">
                <a:cs typeface="B Nazanin" panose="00000400000000000000" pitchFamily="2" charset="-78"/>
              </a:rPr>
              <a:t>اگر </a:t>
            </a:r>
            <a:r>
              <a:rPr lang="fa-IR" sz="2400" b="1" dirty="0">
                <a:cs typeface="B Nazanin" panose="00000400000000000000" pitchFamily="2" charset="-78"/>
              </a:rPr>
              <a:t>آسان نفس قابل تهیه نباشد، می‌توان به سادگی با بطری آب یا نوشیدنی 500 میلی‌لیتری آن را درست کرد. با چاقوی تیز، در ته بطری سوراخی شبیه قسمت دهانی داروی استنشاقی درست کنید. بطری را از خط بین یک چهارم فوقانی و سه چهارم فوقانی ببرید. یک چهارم فوقانی را دور بیندازید. یک </a:t>
            </a:r>
            <a:r>
              <a:rPr lang="en-US" sz="2400" b="1" dirty="0">
                <a:cs typeface="B Nazanin" panose="00000400000000000000" pitchFamily="2" charset="-78"/>
              </a:rPr>
              <a:t>V</a:t>
            </a:r>
            <a:r>
              <a:rPr lang="fa-IR" sz="2400" b="1" dirty="0">
                <a:cs typeface="B Nazanin" panose="00000400000000000000" pitchFamily="2" charset="-78"/>
              </a:rPr>
              <a:t> کوچک در حاشیه قسمت بزرگ بازشده بطری درست کنید که با بینی کودک متناسب باشد و مثل ماسک بتواند استفاده شود. لبه بریده شده بطری را با شمع یا فندک نرم کنید. در کودک کم سن، می‌توان با ایجاد سوراخ در لیوان پلاستیکی (نه پلی استیرنی) ماسک درست کرد. </a:t>
            </a:r>
            <a:endParaRPr lang="en-US" sz="2400" b="1" dirty="0">
              <a:cs typeface="B Nazanin" panose="00000400000000000000" pitchFamily="2" charset="-78"/>
            </a:endParaRPr>
          </a:p>
        </p:txBody>
      </p:sp>
    </p:spTree>
    <p:extLst>
      <p:ext uri="{BB962C8B-B14F-4D97-AF65-F5344CB8AC3E}">
        <p14:creationId xmlns:p14="http://schemas.microsoft.com/office/powerpoint/2010/main" val="64147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0555"/>
          </a:xfrm>
        </p:spPr>
        <p:txBody>
          <a:bodyPr>
            <a:normAutofit/>
          </a:bodyPr>
          <a:lstStyle/>
          <a:p>
            <a:pPr algn="r" rtl="1"/>
            <a:r>
              <a:rPr lang="fa-IR" sz="3200" b="1" dirty="0">
                <a:solidFill>
                  <a:schemeClr val="accent6">
                    <a:lumMod val="50000"/>
                  </a:schemeClr>
                </a:solidFill>
                <a:cs typeface="B Titr" panose="00000700000000000000" pitchFamily="2" charset="-78"/>
              </a:rPr>
              <a:t>درمان خس خس سينه ( احتمال آسم )</a:t>
            </a:r>
            <a:endParaRPr lang="en-US" sz="3200" dirty="0"/>
          </a:p>
        </p:txBody>
      </p:sp>
      <p:sp>
        <p:nvSpPr>
          <p:cNvPr id="3" name="Content Placeholder 2"/>
          <p:cNvSpPr>
            <a:spLocks noGrp="1"/>
          </p:cNvSpPr>
          <p:nvPr>
            <p:ph idx="1"/>
          </p:nvPr>
        </p:nvSpPr>
        <p:spPr>
          <a:xfrm>
            <a:off x="838200" y="1182688"/>
            <a:ext cx="10515600" cy="4351338"/>
          </a:xfrm>
        </p:spPr>
        <p:txBody>
          <a:bodyPr>
            <a:noAutofit/>
          </a:bodyPr>
          <a:lstStyle/>
          <a:p>
            <a:pPr marL="0" indent="0" algn="r" rtl="1">
              <a:buNone/>
            </a:pPr>
            <a:r>
              <a:rPr lang="fa-IR" b="1" dirty="0" smtClean="0">
                <a:solidFill>
                  <a:srgbClr val="C00000"/>
                </a:solidFill>
                <a:cs typeface="B Nazanin" panose="00000400000000000000" pitchFamily="2" charset="-78"/>
              </a:rPr>
              <a:t>نحوه </a:t>
            </a:r>
            <a:r>
              <a:rPr lang="fa-IR" b="1" dirty="0">
                <a:solidFill>
                  <a:srgbClr val="C00000"/>
                </a:solidFill>
                <a:cs typeface="B Nazanin" panose="00000400000000000000" pitchFamily="2" charset="-78"/>
              </a:rPr>
              <a:t>تجویز داروی استنشاقی با آسان نفس </a:t>
            </a:r>
            <a:endParaRPr lang="en-US" b="1" dirty="0">
              <a:solidFill>
                <a:srgbClr val="C00000"/>
              </a:solidFill>
              <a:cs typeface="B Nazanin" panose="00000400000000000000" pitchFamily="2" charset="-78"/>
            </a:endParaRPr>
          </a:p>
          <a:p>
            <a:pPr marL="0" lvl="0" indent="0" algn="r" rtl="1">
              <a:buNone/>
            </a:pPr>
            <a:r>
              <a:rPr lang="fa-IR" b="1" dirty="0">
                <a:cs typeface="B Nazanin" panose="00000400000000000000" pitchFamily="2" charset="-78"/>
              </a:rPr>
              <a:t>در داروی استنشاقی را بردارید، آن را خوب تکان دهید.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قسمت دهانی داروی استنشاقی را در سوراخ بطری یا لیوان پلاستیکی بگذارید.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کودک باید سر بطری را در دهانش بگذارد و از دهان دم و بازدم کند.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در حالی که کودک به طور طبیعی نفس می‌کشد، باید داروی استنشاقی را فشار داد و دارو را به داخل بطری اسپری کرد.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برای 3 تا 4 تنفس فرصت دهید، سپس تکرار کنید.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برای کودکان کم سن‌تر، لیوان را روی دهان کودک قرار دهید و آسان نفس را همان طور که در بالا گفته شد، به کار ببرید. </a:t>
            </a:r>
            <a:endParaRPr lang="en-US" b="1" dirty="0">
              <a:cs typeface="B Nazanin" panose="00000400000000000000" pitchFamily="2" charset="-78"/>
            </a:endParaRPr>
          </a:p>
          <a:p>
            <a:pPr marL="0" lvl="0" indent="0" algn="r" rtl="1">
              <a:buNone/>
            </a:pPr>
            <a:r>
              <a:rPr lang="fa-IR" b="1" dirty="0">
                <a:cs typeface="B Nazanin" panose="00000400000000000000" pitchFamily="2" charset="-78"/>
              </a:rPr>
              <a:t>اگر اولین بار است که آسان نفس به کار می‌رود، 4 تا 5 پاف اضافی از داروی استنشاقی بدهید. </a:t>
            </a:r>
            <a:endParaRPr lang="en-US" b="1" dirty="0">
              <a:cs typeface="B Nazanin" panose="00000400000000000000" pitchFamily="2" charset="-78"/>
            </a:endParaRPr>
          </a:p>
          <a:p>
            <a:pPr marL="0" indent="0" algn="r">
              <a:buNone/>
            </a:pPr>
            <a:endParaRPr lang="en-US" b="1" dirty="0">
              <a:cs typeface="B Nazanin" panose="00000400000000000000" pitchFamily="2" charset="-78"/>
            </a:endParaRPr>
          </a:p>
        </p:txBody>
      </p:sp>
    </p:spTree>
    <p:extLst>
      <p:ext uri="{BB962C8B-B14F-4D97-AF65-F5344CB8AC3E}">
        <p14:creationId xmlns:p14="http://schemas.microsoft.com/office/powerpoint/2010/main" val="410630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821" y="144681"/>
            <a:ext cx="5904593" cy="688440"/>
          </a:xfrm>
        </p:spPr>
        <p:txBody>
          <a:bodyPr>
            <a:noAutofit/>
          </a:bodyPr>
          <a:lstStyle/>
          <a:p>
            <a:pPr algn="r" rtl="1"/>
            <a:r>
              <a:rPr lang="fa-IR" sz="2800" b="1" dirty="0">
                <a:solidFill>
                  <a:schemeClr val="accent6">
                    <a:lumMod val="50000"/>
                  </a:schemeClr>
                </a:solidFill>
                <a:cs typeface="B Titr" panose="00000700000000000000" pitchFamily="2" charset="-78"/>
              </a:rPr>
              <a:t>اصول کلی </a:t>
            </a:r>
            <a:r>
              <a:rPr lang="fa-IR" sz="2800" b="1" dirty="0" smtClean="0">
                <a:solidFill>
                  <a:schemeClr val="accent6">
                    <a:lumMod val="50000"/>
                  </a:schemeClr>
                </a:solidFill>
                <a:cs typeface="B Titr" panose="00000700000000000000" pitchFamily="2" charset="-78"/>
              </a:rPr>
              <a:t>درمان</a:t>
            </a:r>
            <a:r>
              <a:rPr lang="en-US" sz="2800" dirty="0">
                <a:solidFill>
                  <a:schemeClr val="accent6">
                    <a:lumMod val="50000"/>
                  </a:schemeClr>
                </a:solidFill>
                <a:cs typeface="B Titr" panose="00000700000000000000" pitchFamily="2" charset="-78"/>
              </a:rPr>
              <a:t/>
            </a:r>
            <a:br>
              <a:rPr lang="en-US" sz="2800" dirty="0">
                <a:solidFill>
                  <a:schemeClr val="accent6">
                    <a:lumMod val="50000"/>
                  </a:schemeClr>
                </a:solidFill>
                <a:cs typeface="B Titr" panose="00000700000000000000" pitchFamily="2" charset="-78"/>
              </a:rPr>
            </a:br>
            <a:endParaRPr lang="en-US" sz="2800" dirty="0">
              <a:solidFill>
                <a:schemeClr val="accent6">
                  <a:lumMod val="50000"/>
                </a:schemeClr>
              </a:solidFill>
              <a:cs typeface="B Titr" panose="00000700000000000000" pitchFamily="2" charset="-78"/>
            </a:endParaRPr>
          </a:p>
        </p:txBody>
      </p:sp>
      <p:sp>
        <p:nvSpPr>
          <p:cNvPr id="6" name="Content Placeholder 5"/>
          <p:cNvSpPr>
            <a:spLocks noGrp="1"/>
          </p:cNvSpPr>
          <p:nvPr>
            <p:ph idx="1"/>
          </p:nvPr>
        </p:nvSpPr>
        <p:spPr>
          <a:xfrm>
            <a:off x="280846" y="667869"/>
            <a:ext cx="11738556" cy="6482084"/>
          </a:xfrm>
        </p:spPr>
        <p:txBody>
          <a:bodyPr>
            <a:noAutofit/>
          </a:bodyPr>
          <a:lstStyle/>
          <a:p>
            <a:pPr marL="0" indent="0" algn="just" rtl="1">
              <a:lnSpc>
                <a:spcPct val="130000"/>
              </a:lnSpc>
              <a:spcBef>
                <a:spcPts val="0"/>
              </a:spcBef>
              <a:buNone/>
            </a:pPr>
            <a:r>
              <a:rPr lang="fa-IR" sz="2400" b="1" dirty="0">
                <a:cs typeface="B Nazanin" panose="00000400000000000000" pitchFamily="2" charset="-78"/>
              </a:rPr>
              <a:t>برای پنومونی دادن آنتی‌بیوتیک در منزل ضروری است. باید نحوه دادن داروی خوراکی را به مادر آموزش دهید. چنانچه مادر نحوه صحیح دادن دارو را یاد گیرد، درمان به طور صحیح انجام خواهد شد. </a:t>
            </a:r>
          </a:p>
          <a:p>
            <a:pPr marL="0" indent="0" algn="r" rtl="1">
              <a:lnSpc>
                <a:spcPct val="130000"/>
              </a:lnSpc>
              <a:spcBef>
                <a:spcPts val="0"/>
              </a:spcBef>
              <a:buNone/>
            </a:pPr>
            <a:r>
              <a:rPr lang="fa-IR" sz="2400" b="1" dirty="0">
                <a:cs typeface="B Nazanin" panose="00000400000000000000" pitchFamily="2" charset="-78"/>
              </a:rPr>
              <a:t>نکات مهم عبارتند از: </a:t>
            </a:r>
            <a:endParaRPr lang="en-US" sz="2400" b="1" dirty="0">
              <a:cs typeface="B Nazanin" panose="00000400000000000000" pitchFamily="2" charset="-78"/>
            </a:endParaRPr>
          </a:p>
          <a:p>
            <a:pPr marL="0" lvl="0" indent="0" algn="r" rtl="1">
              <a:lnSpc>
                <a:spcPct val="130000"/>
              </a:lnSpc>
              <a:spcBef>
                <a:spcPts val="0"/>
              </a:spcBef>
              <a:buNone/>
            </a:pPr>
            <a:r>
              <a:rPr lang="fa-IR" sz="2400" b="1" dirty="0">
                <a:cs typeface="B Nazanin" panose="00000400000000000000" pitchFamily="2" charset="-78"/>
              </a:rPr>
              <a:t>-دارو و دوز مناسب را تعیین کنید ( براساس وزن و سن کودک) وبه مادر توضیح دهید، چگونه اندازه یک دوز را تعیین کند و تعداد دفعاتی را که باید به کودکش بدهد بگویید. </a:t>
            </a:r>
            <a:endParaRPr lang="en-US" sz="2400" b="1" dirty="0">
              <a:cs typeface="B Nazanin" panose="00000400000000000000" pitchFamily="2" charset="-78"/>
            </a:endParaRPr>
          </a:p>
          <a:p>
            <a:pPr marL="0" lvl="0" indent="0" algn="r" rtl="1">
              <a:lnSpc>
                <a:spcPct val="130000"/>
              </a:lnSpc>
              <a:spcBef>
                <a:spcPts val="0"/>
              </a:spcBef>
              <a:buNone/>
            </a:pPr>
            <a:r>
              <a:rPr lang="fa-IR" sz="2400" b="1" dirty="0">
                <a:cs typeface="B Nazanin" panose="00000400000000000000" pitchFamily="2" charset="-78"/>
              </a:rPr>
              <a:t>– به مادر دلیل تجویز دارو را بگویید </a:t>
            </a:r>
            <a:endParaRPr lang="en-US" sz="2400" b="1" dirty="0">
              <a:cs typeface="B Nazanin" panose="00000400000000000000" pitchFamily="2" charset="-78"/>
            </a:endParaRPr>
          </a:p>
          <a:p>
            <a:pPr marL="0" indent="0" algn="r" rtl="1">
              <a:lnSpc>
                <a:spcPct val="130000"/>
              </a:lnSpc>
              <a:spcBef>
                <a:spcPts val="0"/>
              </a:spcBef>
              <a:buNone/>
            </a:pPr>
            <a:r>
              <a:rPr lang="fa-IR" sz="2400" b="1" dirty="0">
                <a:cs typeface="B Nazanin" panose="00000400000000000000" pitchFamily="2" charset="-78"/>
              </a:rPr>
              <a:t>-به مادر اجازه دهید تمرین کند (نحوه اندازه‌گیری دوز دارو، ،خرد کردن )</a:t>
            </a:r>
            <a:endParaRPr lang="en-US" sz="2400" b="1" dirty="0">
              <a:cs typeface="B Nazanin" panose="00000400000000000000" pitchFamily="2" charset="-78"/>
            </a:endParaRPr>
          </a:p>
          <a:p>
            <a:pPr marL="0" lvl="0" indent="0" algn="r" rtl="1">
              <a:lnSpc>
                <a:spcPct val="130000"/>
              </a:lnSpc>
              <a:spcBef>
                <a:spcPts val="0"/>
              </a:spcBef>
              <a:buNone/>
            </a:pPr>
            <a:r>
              <a:rPr lang="fa-IR" sz="2400" b="1" dirty="0">
                <a:cs typeface="B Nazanin" panose="00000400000000000000" pitchFamily="2" charset="-78"/>
              </a:rPr>
              <a:t>از مادر بخواهید اولین دوز دارو را به کودک بدهد. </a:t>
            </a:r>
            <a:endParaRPr lang="en-US" sz="2400" b="1" dirty="0">
              <a:cs typeface="B Nazanin" panose="00000400000000000000" pitchFamily="2" charset="-78"/>
            </a:endParaRPr>
          </a:p>
          <a:p>
            <a:pPr marL="0" lvl="0" indent="0" algn="r" rtl="1">
              <a:lnSpc>
                <a:spcPct val="130000"/>
              </a:lnSpc>
              <a:spcBef>
                <a:spcPts val="0"/>
              </a:spcBef>
              <a:buNone/>
            </a:pPr>
            <a:r>
              <a:rPr lang="fa-IR" sz="2400" b="1" dirty="0" smtClean="0">
                <a:cs typeface="B Nazanin" panose="00000400000000000000" pitchFamily="2" charset="-78"/>
              </a:rPr>
              <a:t>-توضیحات </a:t>
            </a:r>
            <a:r>
              <a:rPr lang="fa-IR" sz="2400" b="1" dirty="0">
                <a:cs typeface="B Nazanin" panose="00000400000000000000" pitchFamily="2" charset="-78"/>
              </a:rPr>
              <a:t>مربوط به دارو را بدهید، بعد برچسب و بسته‌بندی کنید. اطلاعات را بر روی برچسب دارو بنویسید.  </a:t>
            </a:r>
            <a:endParaRPr lang="fa-IR" sz="2400" b="1" dirty="0" smtClean="0">
              <a:cs typeface="B Nazanin" panose="00000400000000000000" pitchFamily="2" charset="-78"/>
            </a:endParaRPr>
          </a:p>
          <a:p>
            <a:pPr marL="0" lvl="0" indent="0" algn="r" rtl="1">
              <a:lnSpc>
                <a:spcPct val="130000"/>
              </a:lnSpc>
              <a:spcBef>
                <a:spcPts val="0"/>
              </a:spcBef>
              <a:buNone/>
            </a:pPr>
            <a:r>
              <a:rPr lang="fa-IR" sz="2400" b="1" dirty="0" smtClean="0">
                <a:cs typeface="B Nazanin" panose="00000400000000000000" pitchFamily="2" charset="-78"/>
              </a:rPr>
              <a:t>-فهمیدن </a:t>
            </a:r>
            <a:r>
              <a:rPr lang="fa-IR" sz="2400" b="1" dirty="0">
                <a:cs typeface="B Nazanin" panose="00000400000000000000" pitchFamily="2" charset="-78"/>
              </a:rPr>
              <a:t>مادر را کنترل کنید – از سئوال‌های کنترلی برای اطمینان از تفهیم مادر مبنی بر درمان کودک استفاده کنید. </a:t>
            </a:r>
            <a:endParaRPr lang="en-US" sz="2400" b="1" dirty="0">
              <a:cs typeface="B Nazanin" panose="00000400000000000000" pitchFamily="2" charset="-78"/>
            </a:endParaRPr>
          </a:p>
          <a:p>
            <a:pPr marL="0" lvl="0" indent="0" algn="just" rtl="1">
              <a:lnSpc>
                <a:spcPct val="130000"/>
              </a:lnSpc>
              <a:spcBef>
                <a:spcPts val="0"/>
              </a:spcBef>
              <a:buNone/>
            </a:pPr>
            <a:r>
              <a:rPr lang="fa-IR" sz="2400" b="1" dirty="0" smtClean="0">
                <a:cs typeface="B Nazanin" panose="00000400000000000000" pitchFamily="2" charset="-78"/>
              </a:rPr>
              <a:t>-طول </a:t>
            </a:r>
            <a:r>
              <a:rPr lang="fa-IR" sz="2400" b="1" dirty="0">
                <a:cs typeface="B Nazanin" panose="00000400000000000000" pitchFamily="2" charset="-78"/>
              </a:rPr>
              <a:t>دوره درمان و زمان اتمام مصرف دارو درهر یک از داروهای خوراکی را دقیقا به مادر توضیح دهید </a:t>
            </a:r>
            <a:r>
              <a:rPr lang="fa-IR" sz="2400" b="1" dirty="0" smtClean="0">
                <a:cs typeface="B Nazanin" panose="00000400000000000000" pitchFamily="2" charset="-78"/>
              </a:rPr>
              <a:t>.</a:t>
            </a:r>
            <a:endParaRPr lang="en-US" sz="2400" b="1" dirty="0">
              <a:cs typeface="B Nazanin" panose="00000400000000000000" pitchFamily="2" charset="-78"/>
            </a:endParaRPr>
          </a:p>
        </p:txBody>
      </p:sp>
    </p:spTree>
    <p:extLst>
      <p:ext uri="{BB962C8B-B14F-4D97-AF65-F5344CB8AC3E}">
        <p14:creationId xmlns:p14="http://schemas.microsoft.com/office/powerpoint/2010/main" val="345179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pPr algn="r" rtl="1"/>
            <a:r>
              <a:rPr lang="fa-IR" sz="3200" dirty="0" smtClean="0">
                <a:solidFill>
                  <a:srgbClr val="C00000"/>
                </a:solidFill>
                <a:cs typeface="B Titr" panose="00000700000000000000" pitchFamily="2" charset="-78"/>
              </a:rPr>
              <a:t>پیگیری </a:t>
            </a:r>
            <a:endParaRPr lang="en-US" sz="3200" dirty="0">
              <a:solidFill>
                <a:srgbClr val="C00000"/>
              </a:solidFill>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296550025"/>
              </p:ext>
            </p:extLst>
          </p:nvPr>
        </p:nvGraphicFramePr>
        <p:xfrm>
          <a:off x="6360162" y="1833792"/>
          <a:ext cx="5593140" cy="3574113"/>
        </p:xfrm>
        <a:graphic>
          <a:graphicData uri="http://schemas.openxmlformats.org/drawingml/2006/table">
            <a:tbl>
              <a:tblPr rtl="1" firstRow="1" firstCol="1" bandRow="1">
                <a:tableStyleId>{5940675A-B579-460E-94D1-54222C63F5DA}</a:tableStyleId>
              </a:tblPr>
              <a:tblGrid>
                <a:gridCol w="2467779">
                  <a:extLst>
                    <a:ext uri="{9D8B030D-6E8A-4147-A177-3AD203B41FA5}">
                      <a16:colId xmlns:a16="http://schemas.microsoft.com/office/drawing/2014/main" val="20000"/>
                    </a:ext>
                  </a:extLst>
                </a:gridCol>
                <a:gridCol w="3125361">
                  <a:extLst>
                    <a:ext uri="{9D8B030D-6E8A-4147-A177-3AD203B41FA5}">
                      <a16:colId xmlns:a16="http://schemas.microsoft.com/office/drawing/2014/main" val="20001"/>
                    </a:ext>
                  </a:extLst>
                </a:gridCol>
              </a:tblGrid>
              <a:tr h="1647538">
                <a:tc>
                  <a:txBody>
                    <a:bodyPr/>
                    <a:lstStyle/>
                    <a:p>
                      <a:pPr marL="0" marR="0" algn="just" rtl="1">
                        <a:lnSpc>
                          <a:spcPct val="115000"/>
                        </a:lnSpc>
                        <a:spcBef>
                          <a:spcPts val="0"/>
                        </a:spcBef>
                        <a:spcAft>
                          <a:spcPts val="0"/>
                        </a:spcAft>
                      </a:pPr>
                      <a:r>
                        <a:rPr lang="fa-IR" sz="2800" b="1" dirty="0">
                          <a:effectLst/>
                          <a:cs typeface="B Nazanin" panose="00000400000000000000" pitchFamily="2" charset="-78"/>
                        </a:rPr>
                        <a:t>کودک با پنومونی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2800" b="1" dirty="0">
                          <a:effectLst/>
                          <a:cs typeface="B Nazanin" panose="00000400000000000000" pitchFamily="2" charset="-78"/>
                        </a:rPr>
                        <a:t>پیگیری ظرف </a:t>
                      </a:r>
                      <a:r>
                        <a:rPr lang="fa-IR" sz="2800" b="1" dirty="0" smtClean="0">
                          <a:effectLst/>
                          <a:cs typeface="B Nazanin" panose="00000400000000000000" pitchFamily="2" charset="-78"/>
                        </a:rPr>
                        <a:t>2 </a:t>
                      </a:r>
                      <a:r>
                        <a:rPr lang="fa-IR" sz="2800" b="1" dirty="0">
                          <a:effectLst/>
                          <a:cs typeface="B Nazanin" panose="00000400000000000000" pitchFamily="2" charset="-78"/>
                        </a:rPr>
                        <a:t>روز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1926575">
                <a:tc>
                  <a:txBody>
                    <a:bodyPr/>
                    <a:lstStyle/>
                    <a:p>
                      <a:pPr marL="0" marR="0" algn="just" rtl="1">
                        <a:lnSpc>
                          <a:spcPct val="115000"/>
                        </a:lnSpc>
                        <a:spcBef>
                          <a:spcPts val="0"/>
                        </a:spcBef>
                        <a:spcAft>
                          <a:spcPts val="0"/>
                        </a:spcAft>
                      </a:pPr>
                      <a:r>
                        <a:rPr lang="fa-IR" sz="2800" b="1">
                          <a:effectLst/>
                          <a:cs typeface="B Nazanin" panose="00000400000000000000" pitchFamily="2" charset="-78"/>
                        </a:rPr>
                        <a:t>کودک با سرفه یا سرماخوردگی </a:t>
                      </a:r>
                      <a:endParaRPr lang="en-US" sz="2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2800" b="1" dirty="0">
                          <a:effectLst/>
                          <a:cs typeface="B Nazanin" panose="00000400000000000000" pitchFamily="2" charset="-78"/>
                        </a:rPr>
                        <a:t>پیگیری اگر ظرف 5 روز بهتر نشود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bl>
          </a:graphicData>
        </a:graphic>
      </p:graphicFrame>
      <p:pic>
        <p:nvPicPr>
          <p:cNvPr id="6" name="Picture 5"/>
          <p:cNvPicPr/>
          <p:nvPr/>
        </p:nvPicPr>
        <p:blipFill rotWithShape="1">
          <a:blip r:embed="rId2">
            <a:extLst>
              <a:ext uri="{28A0092B-C50C-407E-A947-70E740481C1C}">
                <a14:useLocalDpi xmlns:a14="http://schemas.microsoft.com/office/drawing/2010/main" val="0"/>
              </a:ext>
            </a:extLst>
          </a:blip>
          <a:srcRect l="41093" t="23146" r="2719" b="34552"/>
          <a:stretch/>
        </p:blipFill>
        <p:spPr bwMode="auto">
          <a:xfrm>
            <a:off x="330506" y="1298745"/>
            <a:ext cx="5693104" cy="4321325"/>
          </a:xfrm>
          <a:prstGeom prst="rect">
            <a:avLst/>
          </a:prstGeom>
          <a:noFill/>
          <a:ln>
            <a:noFill/>
          </a:ln>
        </p:spPr>
      </p:pic>
    </p:spTree>
    <p:extLst>
      <p:ext uri="{BB962C8B-B14F-4D97-AF65-F5344CB8AC3E}">
        <p14:creationId xmlns:p14="http://schemas.microsoft.com/office/powerpoint/2010/main" val="259004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pPr algn="r" rtl="1"/>
            <a:r>
              <a:rPr lang="fa-IR" sz="3200" dirty="0" smtClean="0">
                <a:cs typeface="B Titr" panose="00000700000000000000" pitchFamily="2" charset="-78"/>
              </a:rPr>
              <a:t>درمان های خانگی </a:t>
            </a:r>
            <a:endParaRPr lang="en-US" sz="3200" dirty="0">
              <a:cs typeface="B Titr" panose="00000700000000000000" pitchFamily="2" charset="-78"/>
            </a:endParaRPr>
          </a:p>
        </p:txBody>
      </p:sp>
      <p:sp>
        <p:nvSpPr>
          <p:cNvPr id="3" name="Content Placeholder 2"/>
          <p:cNvSpPr>
            <a:spLocks noGrp="1"/>
          </p:cNvSpPr>
          <p:nvPr>
            <p:ph idx="1"/>
          </p:nvPr>
        </p:nvSpPr>
        <p:spPr>
          <a:xfrm>
            <a:off x="838200" y="1117600"/>
            <a:ext cx="10515600" cy="4351338"/>
          </a:xfrm>
        </p:spPr>
        <p:txBody>
          <a:bodyPr>
            <a:normAutofit fontScale="77500" lnSpcReduction="20000"/>
          </a:bodyPr>
          <a:lstStyle/>
          <a:p>
            <a:pPr marL="0" indent="0" algn="just" rtl="1">
              <a:lnSpc>
                <a:spcPct val="130000"/>
              </a:lnSpc>
              <a:buNone/>
            </a:pPr>
            <a:r>
              <a:rPr lang="fa-IR" b="1" dirty="0" smtClean="0">
                <a:cs typeface="B Nazanin" panose="00000400000000000000" pitchFamily="2" charset="-78"/>
              </a:rPr>
              <a:t>برای </a:t>
            </a:r>
            <a:r>
              <a:rPr lang="fa-IR" b="1" dirty="0">
                <a:cs typeface="B Nazanin" panose="00000400000000000000" pitchFamily="2" charset="-78"/>
              </a:rPr>
              <a:t>تسکین </a:t>
            </a:r>
            <a:r>
              <a:rPr lang="fa-IR" b="1" dirty="0" smtClean="0">
                <a:cs typeface="B Nazanin" panose="00000400000000000000" pitchFamily="2" charset="-78"/>
              </a:rPr>
              <a:t>یا </a:t>
            </a:r>
            <a:r>
              <a:rPr lang="fa-IR" b="1" dirty="0">
                <a:cs typeface="B Nazanin" panose="00000400000000000000" pitchFamily="2" charset="-78"/>
              </a:rPr>
              <a:t>درمان سرفه، روش بی‌ضرر </a:t>
            </a:r>
            <a:r>
              <a:rPr lang="fa-IR" b="1" dirty="0" smtClean="0">
                <a:cs typeface="B Nazanin" panose="00000400000000000000" pitchFamily="2" charset="-78"/>
              </a:rPr>
              <a:t>خانگی به کار می رود.</a:t>
            </a:r>
          </a:p>
          <a:p>
            <a:pPr marL="0" indent="0" algn="just" rtl="1">
              <a:lnSpc>
                <a:spcPct val="130000"/>
              </a:lnSpc>
              <a:buNone/>
            </a:pPr>
            <a:r>
              <a:rPr lang="fa-IR" b="1" dirty="0" smtClean="0">
                <a:cs typeface="B Nazanin" panose="00000400000000000000" pitchFamily="2" charset="-78"/>
              </a:rPr>
              <a:t>چنانچه </a:t>
            </a:r>
            <a:r>
              <a:rPr lang="fa-IR" b="1" dirty="0">
                <a:cs typeface="B Nazanin" panose="00000400000000000000" pitchFamily="2" charset="-78"/>
              </a:rPr>
              <a:t>کودک انحصارأ از شیرمادر تغذیه می‌شود. سایر مایعات یا داروها را ندهید. شیرمادر بهترین روش تسکین گلودرد در شیرخوارانی است که منحصرأ شیرمادر می‌خورند. </a:t>
            </a:r>
            <a:endParaRPr lang="en-US" b="1" dirty="0">
              <a:cs typeface="B Nazanin" panose="00000400000000000000" pitchFamily="2" charset="-78"/>
            </a:endParaRPr>
          </a:p>
          <a:p>
            <a:pPr marL="0" indent="0" algn="just" rtl="1">
              <a:lnSpc>
                <a:spcPct val="130000"/>
              </a:lnSpc>
              <a:buNone/>
            </a:pPr>
            <a:r>
              <a:rPr lang="fa-IR" b="1" dirty="0" smtClean="0">
                <a:cs typeface="B Nazanin" panose="00000400000000000000" pitchFamily="2" charset="-78"/>
              </a:rPr>
              <a:t>هرگز </a:t>
            </a:r>
            <a:r>
              <a:rPr lang="fa-IR" b="1" dirty="0">
                <a:cs typeface="B Nazanin" panose="00000400000000000000" pitchFamily="2" charset="-78"/>
              </a:rPr>
              <a:t>از ترکیباتی که مواد زیان بار مانند آتروپین، کدئین یا مشتقات کدئین یا الکل دارند استفاده </a:t>
            </a:r>
            <a:r>
              <a:rPr lang="fa-IR" b="1" dirty="0" smtClean="0">
                <a:cs typeface="B Nazanin" panose="00000400000000000000" pitchFamily="2" charset="-78"/>
              </a:rPr>
              <a:t>نشود . </a:t>
            </a:r>
            <a:r>
              <a:rPr lang="fa-IR" b="1" dirty="0">
                <a:cs typeface="B Nazanin" panose="00000400000000000000" pitchFamily="2" charset="-78"/>
              </a:rPr>
              <a:t>این مواد کودک را خواب آلوده می‌کنند، ممکن است با تغذیه وی تداخل کنند و توانایی کودک در سرفه و تخلیه ترشحات از ریه‌ها را کاهش دهند. قطره‌های دارویی بینی (که حاوی چیزی جز نمک باشد) نیز نباید به کار روند. </a:t>
            </a:r>
            <a:endParaRPr lang="en-US" b="1" dirty="0">
              <a:cs typeface="B Nazanin" panose="00000400000000000000" pitchFamily="2" charset="-78"/>
            </a:endParaRPr>
          </a:p>
          <a:p>
            <a:pPr marL="0" indent="0" algn="just" rtl="1">
              <a:lnSpc>
                <a:spcPct val="130000"/>
              </a:lnSpc>
              <a:buNone/>
            </a:pPr>
            <a:r>
              <a:rPr lang="fa-IR" b="1" dirty="0">
                <a:cs typeface="B Nazanin" panose="00000400000000000000" pitchFamily="2" charset="-78"/>
              </a:rPr>
              <a:t>هنگامی که نحوه استفاده از روش‌های </a:t>
            </a:r>
            <a:r>
              <a:rPr lang="fa-IR" b="1" dirty="0" smtClean="0">
                <a:cs typeface="B Nazanin" panose="00000400000000000000" pitchFamily="2" charset="-78"/>
              </a:rPr>
              <a:t>بی‌ضرر </a:t>
            </a:r>
            <a:r>
              <a:rPr lang="fa-IR" b="1" dirty="0">
                <a:cs typeface="B Nazanin" panose="00000400000000000000" pitchFamily="2" charset="-78"/>
              </a:rPr>
              <a:t>را شرح می‌دهید، باید نحوه عملکرد مادر را ببینید. در این درمان‌ها، دوز دقیق مهم نیست. </a:t>
            </a:r>
            <a:endParaRPr lang="fa-IR" b="1" dirty="0" smtClean="0">
              <a:cs typeface="B Nazanin" panose="00000400000000000000" pitchFamily="2" charset="-78"/>
            </a:endParaRPr>
          </a:p>
          <a:p>
            <a:pPr marL="0" indent="0" algn="just" rtl="1">
              <a:lnSpc>
                <a:spcPct val="130000"/>
              </a:lnSpc>
              <a:buNone/>
            </a:pPr>
            <a:r>
              <a:rPr lang="fa-IR" dirty="0"/>
              <a:t>کودک دچار سرماخوردگی به صورت طبیعی طی 2 – 1 هفته خوب </a:t>
            </a:r>
            <a:r>
              <a:rPr lang="fa-IR" dirty="0" smtClean="0"/>
              <a:t>می‌شود و آنتی بیوتیک نیاز ندارد</a:t>
            </a:r>
            <a:endParaRPr lang="en-US" b="1" dirty="0">
              <a:cs typeface="B Nazanin" panose="00000400000000000000" pitchFamily="2" charset="-78"/>
            </a:endParaRPr>
          </a:p>
          <a:p>
            <a:pPr marL="0" indent="0" algn="just">
              <a:lnSpc>
                <a:spcPct val="130000"/>
              </a:lnSpc>
              <a:buNone/>
            </a:pPr>
            <a:endParaRPr lang="en-US" b="1" dirty="0">
              <a:cs typeface="B Nazanin" panose="00000400000000000000" pitchFamily="2" charset="-78"/>
            </a:endParaRPr>
          </a:p>
        </p:txBody>
      </p:sp>
    </p:spTree>
    <p:extLst>
      <p:ext uri="{BB962C8B-B14F-4D97-AF65-F5344CB8AC3E}">
        <p14:creationId xmlns:p14="http://schemas.microsoft.com/office/powerpoint/2010/main" val="428723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494"/>
          </a:xfrm>
        </p:spPr>
        <p:txBody>
          <a:bodyPr>
            <a:normAutofit fontScale="90000"/>
          </a:bodyPr>
          <a:lstStyle/>
          <a:p>
            <a:pPr algn="r" rtl="1"/>
            <a:r>
              <a:rPr lang="fa-IR" b="1" dirty="0">
                <a:latin typeface="Arial" panose="020B0604020202020204" pitchFamily="34" charset="0"/>
                <a:ea typeface="Calibri" panose="020F0502020204030204" pitchFamily="34" charset="0"/>
                <a:cs typeface="B Titr" panose="00000700000000000000" pitchFamily="2" charset="-78"/>
              </a:rPr>
              <a:t>سرفه یا تنفس مشکل </a:t>
            </a:r>
            <a:endParaRPr lang="fa-IR" dirty="0">
              <a:cs typeface="B Titr" panose="00000700000000000000" pitchFamily="2" charset="-78"/>
            </a:endParaRPr>
          </a:p>
        </p:txBody>
      </p:sp>
      <p:sp>
        <p:nvSpPr>
          <p:cNvPr id="4" name="Rectangle 10"/>
          <p:cNvSpPr>
            <a:spLocks noGrp="1" noChangeArrowheads="1"/>
          </p:cNvSpPr>
          <p:nvPr>
            <p:ph idx="1"/>
          </p:nvPr>
        </p:nvSpPr>
        <p:spPr bwMode="auto">
          <a:xfrm>
            <a:off x="838200" y="1079017"/>
            <a:ext cx="10515600" cy="59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rtl="1">
              <a:lnSpc>
                <a:spcPct val="130000"/>
              </a:lnSpc>
              <a:buNone/>
            </a:pPr>
            <a:r>
              <a:rPr kumimoji="0" lang="fa-I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دلیلی شایع برای مراجعه کودک به پایگاه یا خانه بهداشت است. </a:t>
            </a:r>
            <a:r>
              <a:rPr lang="fa-IR" sz="2400" b="1" dirty="0">
                <a:cs typeface="B Nazanin" panose="00000400000000000000" pitchFamily="2" charset="-78"/>
              </a:rPr>
              <a:t>بسیاری از کودکان که با سرفه یا تنفس مشکل  مراجعه می‌کنند </a:t>
            </a:r>
            <a:r>
              <a:rPr lang="fa-IR" sz="2400" b="1" dirty="0" smtClean="0">
                <a:cs typeface="B Nazanin" panose="00000400000000000000" pitchFamily="2" charset="-78"/>
              </a:rPr>
              <a:t>،عفونت </a:t>
            </a:r>
            <a:r>
              <a:rPr lang="fa-IR" sz="2400" b="1" dirty="0">
                <a:cs typeface="B Nazanin" panose="00000400000000000000" pitchFamily="2" charset="-78"/>
              </a:rPr>
              <a:t>تنفسی خفیف یا  مبتلا به سرماخوردگی یا </a:t>
            </a:r>
            <a:r>
              <a:rPr lang="fa-IR" sz="2400" b="1" dirty="0" smtClean="0">
                <a:cs typeface="B Nazanin" panose="00000400000000000000" pitchFamily="2" charset="-78"/>
              </a:rPr>
              <a:t>برونشیت هستند . </a:t>
            </a:r>
            <a:r>
              <a:rPr lang="fa-IR" sz="2400" b="1" dirty="0">
                <a:cs typeface="B Nazanin" panose="00000400000000000000" pitchFamily="2" charset="-78"/>
              </a:rPr>
              <a:t>این بچه‌ها شدیداً ناخوش به نظر نمی‌رسند و نیاز به آنتی‌بیوتیک ندارند و می‌توانند در خانه درمان شوند. </a:t>
            </a:r>
            <a:endParaRPr lang="fa-IR" sz="2400" b="1" dirty="0" smtClean="0">
              <a:cs typeface="B Nazanin" panose="00000400000000000000" pitchFamily="2" charset="-78"/>
            </a:endParaRPr>
          </a:p>
          <a:p>
            <a:pPr marL="0" indent="0" algn="just" rtl="1">
              <a:lnSpc>
                <a:spcPct val="130000"/>
              </a:lnSpc>
              <a:buNone/>
            </a:pPr>
            <a:r>
              <a:rPr lang="fa-IR" sz="2400" b="1" dirty="0">
                <a:cs typeface="B Nazanin" panose="00000400000000000000" pitchFamily="2" charset="-78"/>
              </a:rPr>
              <a:t>اما بعضی از کودکان دچار سرفه یا تنفس مشکل ممکن است پنومونی یا عفونت تنفسی </a:t>
            </a:r>
            <a:r>
              <a:rPr lang="fa-IR" sz="2400" b="1" dirty="0" smtClean="0">
                <a:cs typeface="B Nazanin" panose="00000400000000000000" pitchFamily="2" charset="-78"/>
              </a:rPr>
              <a:t>یا خطرات دیگری آنها را تهدید کند. پنومونی </a:t>
            </a:r>
            <a:r>
              <a:rPr lang="fa-IR" sz="2400" b="1" dirty="0">
                <a:cs typeface="B Nazanin" panose="00000400000000000000" pitchFamily="2" charset="-78"/>
              </a:rPr>
              <a:t>یکی از شایعترین علل مرگ و میر کودکان در جهان است. علت مرگ کودکان ممکن است پنومونی باکتریال </a:t>
            </a:r>
            <a:r>
              <a:rPr lang="fa-IR" sz="2400" b="1" dirty="0" smtClean="0">
                <a:cs typeface="B Nazanin" panose="00000400000000000000" pitchFamily="2" charset="-78"/>
              </a:rPr>
              <a:t>یا سپسیس باشد</a:t>
            </a:r>
            <a:endParaRPr lang="en-US" sz="2400" b="1" dirty="0">
              <a:cs typeface="B Nazanin" panose="00000400000000000000" pitchFamily="2" charset="-78"/>
            </a:endParaRPr>
          </a:p>
          <a:p>
            <a:pPr marL="0" indent="0" algn="just" rtl="1" eaLnBrk="0" fontAlgn="base" hangingPunct="0">
              <a:lnSpc>
                <a:spcPct val="130000"/>
              </a:lnSpc>
              <a:spcBef>
                <a:spcPct val="0"/>
              </a:spcBef>
              <a:spcAft>
                <a:spcPct val="0"/>
              </a:spcAft>
              <a:buNone/>
            </a:pPr>
            <a:r>
              <a:rPr kumimoji="0" lang="fa-I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چگونه اختلاف این دو را ارزیابی می‌کنید؟ </a:t>
            </a:r>
          </a:p>
          <a:p>
            <a:pPr marL="0" indent="0" algn="just" rtl="1" eaLnBrk="0" fontAlgn="base" hangingPunct="0">
              <a:lnSpc>
                <a:spcPct val="130000"/>
              </a:lnSpc>
              <a:spcBef>
                <a:spcPct val="0"/>
              </a:spcBef>
              <a:spcAft>
                <a:spcPct val="0"/>
              </a:spcAft>
              <a:buNone/>
            </a:pPr>
            <a:r>
              <a:rPr kumimoji="0" lang="fa-I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کودک را چگونه درمان می‌کنید؟</a:t>
            </a:r>
          </a:p>
          <a:p>
            <a:pPr marL="0" indent="0" algn="just" rtl="1" eaLnBrk="0" fontAlgn="base" hangingPunct="0">
              <a:lnSpc>
                <a:spcPct val="130000"/>
              </a:lnSpc>
              <a:spcBef>
                <a:spcPct val="0"/>
              </a:spcBef>
              <a:spcAft>
                <a:spcPct val="0"/>
              </a:spcAft>
              <a:buNone/>
            </a:pPr>
            <a:r>
              <a:rPr kumimoji="0" lang="fa-I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با مادر چگونه  ارتباط برقرار می‌کنید؟ </a:t>
            </a:r>
          </a:p>
          <a:p>
            <a:pPr marL="0" indent="0" algn="just" rtl="1" eaLnBrk="0" fontAlgn="base" hangingPunct="0">
              <a:lnSpc>
                <a:spcPct val="130000"/>
              </a:lnSpc>
              <a:spcBef>
                <a:spcPct val="0"/>
              </a:spcBef>
              <a:spcAft>
                <a:spcPct val="0"/>
              </a:spcAft>
              <a:buNone/>
            </a:pPr>
            <a:endParaRPr kumimoji="0" lang="en-US" sz="24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indent="0" algn="just" eaLnBrk="0" fontAlgn="base" hangingPunct="0">
              <a:lnSpc>
                <a:spcPct val="130000"/>
              </a:lnSpc>
              <a:spcBef>
                <a:spcPct val="0"/>
              </a:spcBef>
              <a:spcAft>
                <a:spcPct val="0"/>
              </a:spcAft>
              <a:buNone/>
            </a:pPr>
            <a:endParaRPr kumimoji="0" lang="en-US" sz="24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5983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40" y="243205"/>
            <a:ext cx="10515600" cy="732155"/>
          </a:xfrm>
        </p:spPr>
        <p:txBody>
          <a:bodyPr/>
          <a:lstStyle/>
          <a:p>
            <a:pPr algn="r" rtl="1"/>
            <a:r>
              <a:rPr lang="fa-IR" sz="3200" b="1" dirty="0" smtClean="0">
                <a:solidFill>
                  <a:schemeClr val="accent6">
                    <a:lumMod val="50000"/>
                  </a:schemeClr>
                </a:solidFill>
                <a:cs typeface="B Titr" panose="00000700000000000000" pitchFamily="2" charset="-78"/>
              </a:rPr>
              <a:t>مشاوره </a:t>
            </a:r>
            <a:r>
              <a:rPr lang="fa-IR" sz="3200" b="1" dirty="0">
                <a:solidFill>
                  <a:schemeClr val="accent6">
                    <a:lumMod val="50000"/>
                  </a:schemeClr>
                </a:solidFill>
                <a:cs typeface="B Titr" panose="00000700000000000000" pitchFamily="2" charset="-78"/>
              </a:rPr>
              <a:t>با مادر </a:t>
            </a:r>
            <a:endParaRPr lang="en-US" sz="3200" dirty="0">
              <a:solidFill>
                <a:schemeClr val="accent6">
                  <a:lumMod val="50000"/>
                </a:schemeClr>
              </a:solidFill>
              <a:cs typeface="B Titr" panose="00000700000000000000" pitchFamily="2" charset="-78"/>
            </a:endParaRPr>
          </a:p>
        </p:txBody>
      </p:sp>
      <p:sp>
        <p:nvSpPr>
          <p:cNvPr id="3" name="Content Placeholder 2"/>
          <p:cNvSpPr>
            <a:spLocks noGrp="1"/>
          </p:cNvSpPr>
          <p:nvPr>
            <p:ph idx="1"/>
          </p:nvPr>
        </p:nvSpPr>
        <p:spPr>
          <a:xfrm>
            <a:off x="182880" y="955040"/>
            <a:ext cx="11866880" cy="5902960"/>
          </a:xfrm>
        </p:spPr>
        <p:txBody>
          <a:bodyPr>
            <a:noAutofit/>
          </a:bodyPr>
          <a:lstStyle/>
          <a:p>
            <a:pPr marL="0" indent="0" algn="r" rtl="1">
              <a:buNone/>
            </a:pPr>
            <a:r>
              <a:rPr lang="fa-IR" sz="2400" b="1" dirty="0" smtClean="0">
                <a:cs typeface="B Nazanin" panose="00000400000000000000" pitchFamily="2" charset="-78"/>
              </a:rPr>
              <a:t>چرا </a:t>
            </a:r>
            <a:r>
              <a:rPr lang="fa-IR" sz="2400" b="1" dirty="0">
                <a:cs typeface="B Nazanin" panose="00000400000000000000" pitchFamily="2" charset="-78"/>
              </a:rPr>
              <a:t>باید با مادر مشاوره کنید؟ </a:t>
            </a:r>
            <a:endParaRPr lang="en-US" sz="2400" b="1" dirty="0">
              <a:cs typeface="B Nazanin" panose="00000400000000000000" pitchFamily="2" charset="-78"/>
            </a:endParaRPr>
          </a:p>
          <a:p>
            <a:pPr marL="0" indent="0" algn="r" rtl="1">
              <a:buNone/>
            </a:pPr>
            <a:r>
              <a:rPr lang="fa-IR" sz="2400" b="1" dirty="0" smtClean="0">
                <a:cs typeface="B Nazanin" panose="00000400000000000000" pitchFamily="2" charset="-78"/>
              </a:rPr>
              <a:t>این </a:t>
            </a:r>
            <a:r>
              <a:rPr lang="fa-IR" sz="2400" b="1" dirty="0">
                <a:cs typeface="B Nazanin" panose="00000400000000000000" pitchFamily="2" charset="-78"/>
              </a:rPr>
              <a:t>مرحله فرصت </a:t>
            </a:r>
            <a:r>
              <a:rPr lang="fa-IR" sz="2400" b="1" dirty="0" smtClean="0">
                <a:cs typeface="B Nazanin" panose="00000400000000000000" pitchFamily="2" charset="-78"/>
              </a:rPr>
              <a:t>مهمی </a:t>
            </a:r>
            <a:r>
              <a:rPr lang="fa-IR" sz="2400" b="1" dirty="0">
                <a:cs typeface="B Nazanin" panose="00000400000000000000" pitchFamily="2" charset="-78"/>
              </a:rPr>
              <a:t>برای آموزش درمان، تغذیه و مراقبت در منزل و زمان بازگشت </a:t>
            </a:r>
            <a:r>
              <a:rPr lang="fa-IR" sz="2400" b="1" dirty="0" smtClean="0">
                <a:cs typeface="B Nazanin" panose="00000400000000000000" pitchFamily="2" charset="-78"/>
              </a:rPr>
              <a:t>به مرکز/پایگاه سلامت یا خانه بهداشت است</a:t>
            </a:r>
            <a:r>
              <a:rPr lang="fa-IR" sz="2400" b="1" dirty="0">
                <a:cs typeface="B Nazanin" panose="00000400000000000000" pitchFamily="2" charset="-78"/>
              </a:rPr>
              <a:t>. </a:t>
            </a:r>
            <a:r>
              <a:rPr lang="fa-IR" sz="2400" b="1" dirty="0" smtClean="0">
                <a:cs typeface="B Nazanin" panose="00000400000000000000" pitchFamily="2" charset="-78"/>
              </a:rPr>
              <a:t>در این مرحله  </a:t>
            </a:r>
            <a:r>
              <a:rPr lang="fa-IR" sz="2400" b="1" dirty="0">
                <a:cs typeface="B Nazanin" panose="00000400000000000000" pitchFamily="2" charset="-78"/>
              </a:rPr>
              <a:t>در مورد تمام </a:t>
            </a:r>
            <a:r>
              <a:rPr lang="fa-IR" sz="2400" b="1" dirty="0" smtClean="0">
                <a:cs typeface="B Nazanin" panose="00000400000000000000" pitchFamily="2" charset="-78"/>
              </a:rPr>
              <a:t>توصیه های  </a:t>
            </a:r>
            <a:r>
              <a:rPr lang="fa-IR" sz="2400" b="1" dirty="0">
                <a:cs typeface="B Nazanin" panose="00000400000000000000" pitchFamily="2" charset="-78"/>
              </a:rPr>
              <a:t>مناسب برای بیماری‌ها پس از ارزیابی، طبقه‌بندی و تصمیم به درمان مشاوره خواهید داد. </a:t>
            </a:r>
            <a:r>
              <a:rPr lang="fa-IR" sz="2400" b="1" dirty="0" smtClean="0">
                <a:cs typeface="B Nazanin" panose="00000400000000000000" pitchFamily="2" charset="-78"/>
              </a:rPr>
              <a:t>لزوم آن  مهارت‌های </a:t>
            </a:r>
            <a:r>
              <a:rPr lang="fa-IR" sz="2400" b="1" dirty="0">
                <a:cs typeface="B Nazanin" panose="00000400000000000000" pitchFamily="2" charset="-78"/>
              </a:rPr>
              <a:t>ارتباطی </a:t>
            </a:r>
            <a:r>
              <a:rPr lang="fa-IR" sz="2400" b="1" dirty="0" smtClean="0">
                <a:cs typeface="B Nazanin" panose="00000400000000000000" pitchFamily="2" charset="-78"/>
              </a:rPr>
              <a:t>است .</a:t>
            </a:r>
            <a:endParaRPr lang="en-US" sz="2400" b="1" dirty="0">
              <a:cs typeface="B Nazanin" panose="00000400000000000000" pitchFamily="2" charset="-78"/>
            </a:endParaRPr>
          </a:p>
          <a:p>
            <a:pPr marL="0" indent="0" algn="r" rtl="1">
              <a:buNone/>
            </a:pPr>
            <a:r>
              <a:rPr lang="fa-IR" sz="2400" b="1" dirty="0" smtClean="0">
                <a:cs typeface="B Nazanin" panose="00000400000000000000" pitchFamily="2" charset="-78"/>
              </a:rPr>
              <a:t>فرآیند </a:t>
            </a:r>
            <a:r>
              <a:rPr lang="en-US" sz="2400" b="1" dirty="0">
                <a:cs typeface="B Nazanin" panose="00000400000000000000" pitchFamily="2" charset="-78"/>
              </a:rPr>
              <a:t>APAC</a:t>
            </a:r>
            <a:r>
              <a:rPr lang="fa-IR" sz="2400" b="1" dirty="0">
                <a:cs typeface="B Nazanin" panose="00000400000000000000" pitchFamily="2" charset="-78"/>
              </a:rPr>
              <a:t>. در هنگام ارزیابی، طبقه‌بندی و </a:t>
            </a:r>
            <a:r>
              <a:rPr lang="fa-IR" sz="2400" b="1" dirty="0" smtClean="0">
                <a:cs typeface="B Nazanin" panose="00000400000000000000" pitchFamily="2" charset="-78"/>
              </a:rPr>
              <a:t>توصیه و اقدام :</a:t>
            </a:r>
            <a:endParaRPr lang="en-US" sz="2400" b="1" dirty="0">
              <a:cs typeface="B Nazanin" panose="00000400000000000000" pitchFamily="2" charset="-78"/>
            </a:endParaRPr>
          </a:p>
          <a:p>
            <a:pPr marL="0" lvl="0" indent="0" algn="r" rtl="1">
              <a:buNone/>
            </a:pPr>
            <a:r>
              <a:rPr lang="fa-IR" sz="2400" b="1" dirty="0">
                <a:cs typeface="B Nazanin" panose="00000400000000000000" pitchFamily="2" charset="-78"/>
              </a:rPr>
              <a:t>بپرسید </a:t>
            </a:r>
            <a:r>
              <a:rPr lang="en-US" sz="2400" b="1" dirty="0">
                <a:cs typeface="B Nazanin" panose="00000400000000000000" pitchFamily="2" charset="-78"/>
              </a:rPr>
              <a:t>(ASK)</a:t>
            </a:r>
            <a:r>
              <a:rPr lang="fa-IR" sz="2400" b="1" dirty="0">
                <a:cs typeface="B Nazanin" panose="00000400000000000000" pitchFamily="2" charset="-78"/>
              </a:rPr>
              <a:t> و گوش دهید </a:t>
            </a:r>
            <a:r>
              <a:rPr lang="en-US" sz="2400" b="1" dirty="0">
                <a:cs typeface="B Nazanin" panose="00000400000000000000" pitchFamily="2" charset="-78"/>
              </a:rPr>
              <a:t>(Listen)</a:t>
            </a:r>
            <a:r>
              <a:rPr lang="fa-IR" sz="2400" b="1" dirty="0">
                <a:cs typeface="B Nazanin" panose="00000400000000000000" pitchFamily="2" charset="-78"/>
              </a:rPr>
              <a:t> تا مشکل کودک را بفهمید و بدانید تاکنون مادر برای کودک چه کرده </a:t>
            </a:r>
            <a:r>
              <a:rPr lang="fa-IR" sz="2400" b="1" dirty="0" smtClean="0">
                <a:cs typeface="B Nazanin" panose="00000400000000000000" pitchFamily="2" charset="-78"/>
              </a:rPr>
              <a:t>است</a:t>
            </a:r>
            <a:r>
              <a:rPr lang="fa-IR" sz="2400" b="1" dirty="0">
                <a:cs typeface="B Nazanin" panose="00000400000000000000" pitchFamily="2" charset="-78"/>
              </a:rPr>
              <a:t>. </a:t>
            </a:r>
            <a:endParaRPr lang="en-US" sz="2400" b="1" dirty="0">
              <a:cs typeface="B Nazanin" panose="00000400000000000000" pitchFamily="2" charset="-78"/>
            </a:endParaRPr>
          </a:p>
          <a:p>
            <a:pPr marL="0" lvl="0" indent="0" algn="r" rtl="1">
              <a:buNone/>
            </a:pPr>
            <a:r>
              <a:rPr lang="fa-IR" sz="2400" b="1" dirty="0">
                <a:cs typeface="B Nazanin" panose="00000400000000000000" pitchFamily="2" charset="-78"/>
              </a:rPr>
              <a:t>مادر را برای اقدامات خوبش تشویق کنید </a:t>
            </a:r>
            <a:r>
              <a:rPr lang="en-US" sz="2400" b="1" dirty="0">
                <a:cs typeface="B Nazanin" panose="00000400000000000000" pitchFamily="2" charset="-78"/>
              </a:rPr>
              <a:t>(Praise)</a:t>
            </a:r>
          </a:p>
          <a:p>
            <a:pPr marL="0" lvl="0" indent="0" algn="r" rtl="1">
              <a:buNone/>
            </a:pPr>
            <a:r>
              <a:rPr lang="fa-IR" sz="2400" b="1" dirty="0">
                <a:cs typeface="B Nazanin" panose="00000400000000000000" pitchFamily="2" charset="-78"/>
              </a:rPr>
              <a:t>توصیه کنید </a:t>
            </a:r>
            <a:r>
              <a:rPr lang="en-US" sz="2400" b="1" dirty="0">
                <a:cs typeface="B Nazanin" panose="00000400000000000000" pitchFamily="2" charset="-78"/>
              </a:rPr>
              <a:t>(Advise)</a:t>
            </a:r>
            <a:r>
              <a:rPr lang="fa-IR" sz="2400" b="1" dirty="0">
                <a:cs typeface="B Nazanin" panose="00000400000000000000" pitchFamily="2" charset="-78"/>
              </a:rPr>
              <a:t> چگونه از کودک در منزل مراقبت کند </a:t>
            </a:r>
            <a:endParaRPr lang="en-US" sz="2400" b="1" dirty="0">
              <a:cs typeface="B Nazanin" panose="00000400000000000000" pitchFamily="2" charset="-78"/>
            </a:endParaRPr>
          </a:p>
          <a:p>
            <a:pPr marL="0" lvl="0" indent="0" algn="r" rtl="1">
              <a:buNone/>
            </a:pPr>
            <a:r>
              <a:rPr lang="fa-IR" sz="2400" b="1" dirty="0">
                <a:cs typeface="B Nazanin" panose="00000400000000000000" pitchFamily="2" charset="-78"/>
              </a:rPr>
              <a:t>با استفاده از سئوالات، درک مادر را کنترل </a:t>
            </a:r>
            <a:r>
              <a:rPr lang="en-US" sz="2400" b="1" dirty="0">
                <a:cs typeface="B Nazanin" panose="00000400000000000000" pitchFamily="2" charset="-78"/>
              </a:rPr>
              <a:t>(Check)</a:t>
            </a:r>
            <a:r>
              <a:rPr lang="fa-IR" sz="2400" b="1" dirty="0">
                <a:cs typeface="B Nazanin" panose="00000400000000000000" pitchFamily="2" charset="-78"/>
              </a:rPr>
              <a:t> کنید. </a:t>
            </a:r>
            <a:endParaRPr lang="en-US" sz="2400" b="1" dirty="0">
              <a:cs typeface="B Nazanin" panose="00000400000000000000" pitchFamily="2" charset="-78"/>
            </a:endParaRPr>
          </a:p>
          <a:p>
            <a:pPr marL="0" indent="0" algn="r" rtl="1">
              <a:buNone/>
            </a:pPr>
            <a:r>
              <a:rPr lang="fa-IR" sz="2400" b="1" dirty="0">
                <a:cs typeface="B Nazanin" panose="00000400000000000000" pitchFamily="2" charset="-78"/>
              </a:rPr>
              <a:t>سه گام اصلی آموزش </a:t>
            </a:r>
            <a:endParaRPr lang="en-US" sz="2400" b="1" dirty="0">
              <a:cs typeface="B Nazanin" panose="00000400000000000000" pitchFamily="2" charset="-78"/>
            </a:endParaRPr>
          </a:p>
          <a:p>
            <a:pPr marL="0" lvl="0" indent="0" algn="r" rtl="1">
              <a:buNone/>
            </a:pPr>
            <a:r>
              <a:rPr lang="fa-IR" sz="2400" b="1" dirty="0" smtClean="0">
                <a:cs typeface="B Nazanin" panose="00000400000000000000" pitchFamily="2" charset="-78"/>
              </a:rPr>
              <a:t>اطلاعات </a:t>
            </a:r>
            <a:r>
              <a:rPr lang="fa-IR" sz="2400" b="1" dirty="0">
                <a:cs typeface="B Nazanin" panose="00000400000000000000" pitchFamily="2" charset="-78"/>
              </a:rPr>
              <a:t>بدهید – کلماتی را به کار برید که مادر بفهمد و بر مهمترین پیام‌ها تأکید کنید. </a:t>
            </a:r>
            <a:endParaRPr lang="en-US" sz="2400" b="1" dirty="0">
              <a:cs typeface="B Nazanin" panose="00000400000000000000" pitchFamily="2" charset="-78"/>
            </a:endParaRPr>
          </a:p>
          <a:p>
            <a:pPr marL="0" lvl="0" indent="0" algn="r" rtl="1">
              <a:buNone/>
            </a:pPr>
            <a:r>
              <a:rPr lang="fa-IR" sz="2400" b="1" dirty="0">
                <a:cs typeface="B Nazanin" panose="00000400000000000000" pitchFamily="2" charset="-78"/>
              </a:rPr>
              <a:t>مثال بزنید – از موارد ملموس در آموزش‌ها استفاده  کنید. </a:t>
            </a:r>
            <a:endParaRPr lang="en-US" sz="2400" b="1" dirty="0">
              <a:cs typeface="B Nazanin" panose="00000400000000000000" pitchFamily="2" charset="-78"/>
            </a:endParaRPr>
          </a:p>
          <a:p>
            <a:pPr marL="0" lvl="0" indent="0" algn="r" rtl="1">
              <a:buNone/>
            </a:pPr>
            <a:r>
              <a:rPr lang="fa-IR" sz="2400" b="1" dirty="0">
                <a:cs typeface="B Nazanin" panose="00000400000000000000" pitchFamily="2" charset="-78"/>
              </a:rPr>
              <a:t>اجازه دهید تمرین کند – تأکید کنید، فیدبک بدهید و در صورت نیاز بگذارید بیشتر تمرین کند. </a:t>
            </a:r>
            <a:endParaRPr lang="en-US" sz="2400" b="1" dirty="0">
              <a:cs typeface="B Nazanin" panose="00000400000000000000" pitchFamily="2" charset="-78"/>
            </a:endParaRPr>
          </a:p>
          <a:p>
            <a:pPr marL="0" indent="0" algn="r">
              <a:buNone/>
            </a:pPr>
            <a:endParaRPr lang="en-US" sz="2400" b="1" dirty="0">
              <a:cs typeface="B Nazanin" panose="00000400000000000000" pitchFamily="2" charset="-78"/>
            </a:endParaRPr>
          </a:p>
        </p:txBody>
      </p:sp>
    </p:spTree>
    <p:extLst>
      <p:ext uri="{BB962C8B-B14F-4D97-AF65-F5344CB8AC3E}">
        <p14:creationId xmlns:p14="http://schemas.microsoft.com/office/powerpoint/2010/main" val="335528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51" y="336546"/>
            <a:ext cx="10994760" cy="814427"/>
          </a:xfrm>
        </p:spPr>
        <p:txBody>
          <a:bodyPr>
            <a:noAutofit/>
          </a:bodyPr>
          <a:lstStyle/>
          <a:p>
            <a:pPr algn="r" rtl="1"/>
            <a:r>
              <a:rPr lang="fa-IR" sz="2800" b="1" dirty="0">
                <a:cs typeface="B Titr" panose="00000700000000000000" pitchFamily="2" charset="-78"/>
              </a:rPr>
              <a:t>تغذیه کودک مبتلا به عفونت حاد تنفسی </a:t>
            </a:r>
            <a:r>
              <a:rPr lang="en-US" sz="2800" dirty="0">
                <a:cs typeface="B Titr" panose="00000700000000000000" pitchFamily="2" charset="-78"/>
              </a:rPr>
              <a:t/>
            </a:r>
            <a:br>
              <a:rPr lang="en-US" sz="2800" dirty="0">
                <a:cs typeface="B Titr" panose="00000700000000000000" pitchFamily="2" charset="-78"/>
              </a:rPr>
            </a:br>
            <a:endParaRPr lang="en-US" sz="2800" dirty="0">
              <a:cs typeface="B Titr" panose="00000700000000000000" pitchFamily="2" charset="-78"/>
            </a:endParaRPr>
          </a:p>
        </p:txBody>
      </p:sp>
      <p:sp>
        <p:nvSpPr>
          <p:cNvPr id="3" name="Content Placeholder 2"/>
          <p:cNvSpPr>
            <a:spLocks noGrp="1"/>
          </p:cNvSpPr>
          <p:nvPr>
            <p:ph idx="1"/>
          </p:nvPr>
        </p:nvSpPr>
        <p:spPr>
          <a:xfrm>
            <a:off x="191407" y="1189327"/>
            <a:ext cx="11809187" cy="4275735"/>
          </a:xfrm>
        </p:spPr>
        <p:txBody>
          <a:bodyPr>
            <a:noAutofit/>
          </a:bodyPr>
          <a:lstStyle/>
          <a:p>
            <a:pPr algn="just" rtl="1"/>
            <a:r>
              <a:rPr lang="fa-IR" b="1" dirty="0">
                <a:cs typeface="B Nazanin" panose="00000400000000000000" pitchFamily="2" charset="-78"/>
              </a:rPr>
              <a:t>در  این شرایط بواسطه کم شدن اشتها ی کودک و همچنین افزایش متابولیسم او خطر تعادل منفی انرژی و به دنبال آن کاهش رشد و آسیب پذیر شدن نسبت به سوء تغذیه وجود دارد. توصیه می شود:</a:t>
            </a:r>
          </a:p>
          <a:p>
            <a:pPr algn="just" rtl="1"/>
            <a:r>
              <a:rPr lang="fa-IR" b="1" dirty="0">
                <a:cs typeface="B Nazanin" panose="00000400000000000000" pitchFamily="2" charset="-78"/>
              </a:rPr>
              <a:t>دفعات تغذيه با شير مادر بيشتر شود. </a:t>
            </a:r>
            <a:endParaRPr lang="en-US" b="1" dirty="0">
              <a:cs typeface="B Nazanin" panose="00000400000000000000" pitchFamily="2" charset="-78"/>
            </a:endParaRPr>
          </a:p>
          <a:p>
            <a:pPr lvl="0" algn="just" rtl="1"/>
            <a:r>
              <a:rPr lang="fa-IR" b="1" dirty="0">
                <a:cs typeface="B Nazanin" panose="00000400000000000000" pitchFamily="2" charset="-78"/>
              </a:rPr>
              <a:t>به كودكان بزرگتر از 6 ماه غذاهايي داده شود كه نسبت به حجم آن از بالاترين ميزان كالري و مواد غذايي برخوردار باشد. </a:t>
            </a:r>
            <a:endParaRPr lang="en-US" b="1" dirty="0">
              <a:cs typeface="B Nazanin" panose="00000400000000000000" pitchFamily="2" charset="-78"/>
            </a:endParaRPr>
          </a:p>
          <a:p>
            <a:pPr lvl="0" algn="just" rtl="1"/>
            <a:r>
              <a:rPr lang="fa-IR" b="1" dirty="0">
                <a:cs typeface="B Nazanin" panose="00000400000000000000" pitchFamily="2" charset="-78"/>
              </a:rPr>
              <a:t>مايعات غذايي گرم نظير سوپ به كودكان مبتلا به سرماخوردگي و سرفه داده شود. </a:t>
            </a:r>
            <a:endParaRPr lang="en-US" b="1" dirty="0">
              <a:cs typeface="B Nazanin" panose="00000400000000000000" pitchFamily="2" charset="-78"/>
            </a:endParaRPr>
          </a:p>
          <a:p>
            <a:pPr lvl="0" algn="just" rtl="1"/>
            <a:r>
              <a:rPr lang="fa-IR" b="1" dirty="0">
                <a:cs typeface="B Nazanin" panose="00000400000000000000" pitchFamily="2" charset="-78"/>
              </a:rPr>
              <a:t>از منابع غذايي حاوي ويتامين </a:t>
            </a:r>
            <a:r>
              <a:rPr lang="en-US" b="1" dirty="0">
                <a:cs typeface="B Nazanin" panose="00000400000000000000" pitchFamily="2" charset="-78"/>
              </a:rPr>
              <a:t>C</a:t>
            </a:r>
            <a:r>
              <a:rPr lang="fa-IR" b="1" dirty="0">
                <a:cs typeface="B Nazanin" panose="00000400000000000000" pitchFamily="2" charset="-78"/>
              </a:rPr>
              <a:t> (ميوه‌ها و سبزي‌هاي تازه) جهت تقويت سيستم ايمني كودك استفاده شود. </a:t>
            </a:r>
            <a:endParaRPr lang="en-US" b="1" dirty="0">
              <a:cs typeface="B Nazanin" panose="00000400000000000000" pitchFamily="2" charset="-78"/>
            </a:endParaRPr>
          </a:p>
          <a:p>
            <a:pPr lvl="0" algn="just" rtl="1"/>
            <a:r>
              <a:rPr lang="fa-IR" b="1" dirty="0">
                <a:cs typeface="B Nazanin" panose="00000400000000000000" pitchFamily="2" charset="-78"/>
              </a:rPr>
              <a:t>در كودكان بالاي يك سال، دادن عسل با چاي ولرم</a:t>
            </a:r>
            <a:endParaRPr lang="en-US" b="1" dirty="0">
              <a:cs typeface="B Nazanin" panose="00000400000000000000" pitchFamily="2" charset="-78"/>
            </a:endParaRPr>
          </a:p>
        </p:txBody>
      </p:sp>
    </p:spTree>
    <p:extLst>
      <p:ext uri="{BB962C8B-B14F-4D97-AF65-F5344CB8AC3E}">
        <p14:creationId xmlns:p14="http://schemas.microsoft.com/office/powerpoint/2010/main" val="920527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7491" y="765382"/>
            <a:ext cx="5700987" cy="814427"/>
          </a:xfrm>
        </p:spPr>
        <p:txBody>
          <a:bodyPr>
            <a:noAutofit/>
          </a:bodyPr>
          <a:lstStyle/>
          <a:p>
            <a:pPr algn="r" rtl="1"/>
            <a:r>
              <a:rPr lang="fa-IR" sz="2800" b="1" dirty="0">
                <a:solidFill>
                  <a:srgbClr val="C00000"/>
                </a:solidFill>
                <a:cs typeface="B Titr" panose="00000700000000000000" pitchFamily="2" charset="-78"/>
              </a:rPr>
              <a:t>تغذیه بعد از بیماری (دوران نقاهت)</a:t>
            </a:r>
            <a:br>
              <a:rPr lang="fa-IR" sz="2800" b="1" dirty="0">
                <a:solidFill>
                  <a:srgbClr val="C00000"/>
                </a:solidFill>
                <a:cs typeface="B Titr" panose="00000700000000000000" pitchFamily="2" charset="-78"/>
              </a:rPr>
            </a:br>
            <a:endParaRPr lang="en-US" sz="2800" dirty="0">
              <a:solidFill>
                <a:srgbClr val="C00000"/>
              </a:solidFill>
              <a:cs typeface="B Titr" panose="00000700000000000000" pitchFamily="2" charset="-78"/>
            </a:endParaRPr>
          </a:p>
        </p:txBody>
      </p:sp>
      <p:sp>
        <p:nvSpPr>
          <p:cNvPr id="3" name="Content Placeholder 2"/>
          <p:cNvSpPr>
            <a:spLocks noGrp="1"/>
          </p:cNvSpPr>
          <p:nvPr>
            <p:ph idx="1"/>
          </p:nvPr>
        </p:nvSpPr>
        <p:spPr>
          <a:xfrm>
            <a:off x="1234807" y="1594270"/>
            <a:ext cx="10515600" cy="4351338"/>
          </a:xfrm>
        </p:spPr>
        <p:txBody>
          <a:bodyPr>
            <a:normAutofit/>
          </a:bodyPr>
          <a:lstStyle/>
          <a:p>
            <a:pPr marL="0" indent="0" algn="just" rtl="1">
              <a:lnSpc>
                <a:spcPct val="130000"/>
              </a:lnSpc>
              <a:buNone/>
            </a:pPr>
            <a:r>
              <a:rPr lang="fa-IR" dirty="0">
                <a:cs typeface="B Nazanin" panose="00000400000000000000" pitchFamily="2" charset="-78"/>
              </a:rPr>
              <a:t>وقتی که کودک بیمار باشد معمولا کمتر غذا می خورد بنابراین پس از برطرف شدن عفونت تنفسی باید به </a:t>
            </a:r>
            <a:r>
              <a:rPr lang="fa-IR" b="1" dirty="0">
                <a:cs typeface="B Nazanin" panose="00000400000000000000" pitchFamily="2" charset="-78"/>
              </a:rPr>
              <a:t>مدت دو هفته </a:t>
            </a:r>
            <a:r>
              <a:rPr lang="fa-IR" dirty="0">
                <a:cs typeface="B Nazanin" panose="00000400000000000000" pitchFamily="2" charset="-78"/>
              </a:rPr>
              <a:t>یا تا وقتی که کودک </a:t>
            </a:r>
            <a:r>
              <a:rPr lang="fa-IR" b="1" dirty="0">
                <a:cs typeface="B Nazanin" panose="00000400000000000000" pitchFamily="2" charset="-78"/>
              </a:rPr>
              <a:t>دوباره به وزن طبیعی </a:t>
            </a:r>
            <a:r>
              <a:rPr lang="fa-IR" dirty="0">
                <a:cs typeface="B Nazanin" panose="00000400000000000000" pitchFamily="2" charset="-78"/>
              </a:rPr>
              <a:t>برسد روزی یک وعده غذای اضافی به کودک داده شود. این کار از ابتلای او به سوءتغذیه جلوگیری می کند. سوء تغذیه احتمال بروز مجدد عفونت تنفسی و اسهال را بصورت وخیم تر بیشتر می کند.</a:t>
            </a:r>
            <a:endParaRPr lang="en-US" dirty="0">
              <a:cs typeface="B Nazanin" panose="00000400000000000000" pitchFamily="2" charset="-78"/>
            </a:endParaRPr>
          </a:p>
          <a:p>
            <a:pPr marL="0" indent="0" algn="just" rtl="1">
              <a:lnSpc>
                <a:spcPct val="130000"/>
              </a:lnSpc>
              <a:buNone/>
            </a:pPr>
            <a:r>
              <a:rPr lang="fa-IR" b="1" dirty="0">
                <a:cs typeface="B Nazanin" panose="00000400000000000000" pitchFamily="2" charset="-78"/>
              </a:rPr>
              <a:t> </a:t>
            </a:r>
            <a:endParaRPr lang="en-US" dirty="0">
              <a:cs typeface="B Nazanin" panose="00000400000000000000" pitchFamily="2" charset="-78"/>
            </a:endParaRPr>
          </a:p>
          <a:p>
            <a:pPr marL="0" indent="0" algn="just">
              <a:lnSpc>
                <a:spcPct val="13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3188824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1516635"/>
              </p:ext>
            </p:extLst>
          </p:nvPr>
        </p:nvGraphicFramePr>
        <p:xfrm>
          <a:off x="716095" y="1253141"/>
          <a:ext cx="10946954" cy="3506146"/>
        </p:xfrm>
        <a:graphic>
          <a:graphicData uri="http://schemas.openxmlformats.org/drawingml/2006/table">
            <a:tbl>
              <a:tblPr rtl="1" firstRow="1" firstCol="1" bandRow="1">
                <a:tableStyleId>{5940675A-B579-460E-94D1-54222C63F5DA}</a:tableStyleId>
              </a:tblPr>
              <a:tblGrid>
                <a:gridCol w="5473477">
                  <a:extLst>
                    <a:ext uri="{9D8B030D-6E8A-4147-A177-3AD203B41FA5}">
                      <a16:colId xmlns:a16="http://schemas.microsoft.com/office/drawing/2014/main" val="20000"/>
                    </a:ext>
                  </a:extLst>
                </a:gridCol>
                <a:gridCol w="5473477">
                  <a:extLst>
                    <a:ext uri="{9D8B030D-6E8A-4147-A177-3AD203B41FA5}">
                      <a16:colId xmlns:a16="http://schemas.microsoft.com/office/drawing/2014/main" val="20001"/>
                    </a:ext>
                  </a:extLst>
                </a:gridCol>
              </a:tblGrid>
              <a:tr h="584358">
                <a:tc gridSpan="2">
                  <a:txBody>
                    <a:bodyPr/>
                    <a:lstStyle/>
                    <a:p>
                      <a:pPr marL="0" marR="0" algn="just" rtl="1">
                        <a:lnSpc>
                          <a:spcPct val="115000"/>
                        </a:lnSpc>
                        <a:spcBef>
                          <a:spcPts val="0"/>
                        </a:spcBef>
                        <a:spcAft>
                          <a:spcPts val="0"/>
                        </a:spcAft>
                      </a:pPr>
                      <a:r>
                        <a:rPr lang="fa-IR" sz="2400" b="1" dirty="0">
                          <a:effectLst/>
                          <a:cs typeface="B Nazanin" panose="00000400000000000000" pitchFamily="2" charset="-78"/>
                        </a:rPr>
                        <a:t>به مادر توصیه کنید اگر کودک هریک از نشانه‌های زیر را پیدا کرد، فوری مراجعه کند: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1753073">
                <a:tc>
                  <a:txBody>
                    <a:bodyPr/>
                    <a:lstStyle/>
                    <a:p>
                      <a:pPr marL="0" marR="0" algn="just" rtl="1">
                        <a:lnSpc>
                          <a:spcPct val="115000"/>
                        </a:lnSpc>
                        <a:spcBef>
                          <a:spcPts val="0"/>
                        </a:spcBef>
                        <a:spcAft>
                          <a:spcPts val="0"/>
                        </a:spcAft>
                      </a:pPr>
                      <a:r>
                        <a:rPr lang="fa-IR" sz="2400" b="1">
                          <a:effectLst/>
                          <a:cs typeface="B Nazanin" panose="00000400000000000000" pitchFamily="2" charset="-78"/>
                        </a:rPr>
                        <a:t>هر کودک بیمار </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342900" marR="0" lvl="0" indent="-342900" algn="just" rtl="1">
                        <a:lnSpc>
                          <a:spcPct val="115000"/>
                        </a:lnSpc>
                        <a:spcBef>
                          <a:spcPts val="0"/>
                        </a:spcBef>
                        <a:spcAft>
                          <a:spcPts val="0"/>
                        </a:spcAft>
                        <a:buFont typeface="Wingdings" panose="05000000000000000000" pitchFamily="2" charset="2"/>
                        <a:buChar char=""/>
                      </a:pPr>
                      <a:r>
                        <a:rPr lang="fa-IR" sz="2400" b="1" dirty="0">
                          <a:effectLst/>
                          <a:cs typeface="B Nazanin" panose="00000400000000000000" pitchFamily="2" charset="-78"/>
                        </a:rPr>
                        <a:t>قادر به خوردن مایعات یا شیرمادر نباشد </a:t>
                      </a:r>
                      <a:endParaRPr lang="en-US" sz="2400" b="1" dirty="0">
                        <a:effectLst/>
                        <a:cs typeface="B Nazanin" panose="00000400000000000000" pitchFamily="2" charset="-78"/>
                      </a:endParaRPr>
                    </a:p>
                    <a:p>
                      <a:pPr marL="342900" marR="0" lvl="0" indent="-342900" algn="just" rtl="1">
                        <a:lnSpc>
                          <a:spcPct val="115000"/>
                        </a:lnSpc>
                        <a:spcBef>
                          <a:spcPts val="0"/>
                        </a:spcBef>
                        <a:spcAft>
                          <a:spcPts val="0"/>
                        </a:spcAft>
                        <a:buFont typeface="Wingdings" panose="05000000000000000000" pitchFamily="2" charset="2"/>
                        <a:buChar char=""/>
                      </a:pPr>
                      <a:r>
                        <a:rPr lang="fa-IR" sz="2400" b="1" dirty="0">
                          <a:effectLst/>
                          <a:cs typeface="B Nazanin" panose="00000400000000000000" pitchFamily="2" charset="-78"/>
                        </a:rPr>
                        <a:t>بدتر شود </a:t>
                      </a:r>
                      <a:endParaRPr lang="en-US" sz="2400" b="1" dirty="0">
                        <a:effectLst/>
                        <a:cs typeface="B Nazanin" panose="00000400000000000000" pitchFamily="2" charset="-78"/>
                      </a:endParaRPr>
                    </a:p>
                    <a:p>
                      <a:pPr marL="342900" marR="0" lvl="0" indent="-342900" algn="just" rtl="1">
                        <a:lnSpc>
                          <a:spcPct val="115000"/>
                        </a:lnSpc>
                        <a:spcBef>
                          <a:spcPts val="0"/>
                        </a:spcBef>
                        <a:spcAft>
                          <a:spcPts val="0"/>
                        </a:spcAft>
                        <a:buFont typeface="Wingdings" panose="05000000000000000000" pitchFamily="2" charset="2"/>
                        <a:buChar char=""/>
                      </a:pPr>
                      <a:r>
                        <a:rPr lang="fa-IR" sz="2400" b="1" dirty="0">
                          <a:effectLst/>
                          <a:cs typeface="B Nazanin" panose="00000400000000000000" pitchFamily="2" charset="-78"/>
                        </a:rPr>
                        <a:t>تب کند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1168715">
                <a:tc>
                  <a:txBody>
                    <a:bodyPr/>
                    <a:lstStyle/>
                    <a:p>
                      <a:pPr marL="0" marR="0" algn="just" rtl="1">
                        <a:lnSpc>
                          <a:spcPct val="115000"/>
                        </a:lnSpc>
                        <a:spcBef>
                          <a:spcPts val="0"/>
                        </a:spcBef>
                        <a:spcAft>
                          <a:spcPts val="0"/>
                        </a:spcAft>
                      </a:pPr>
                      <a:r>
                        <a:rPr lang="fa-IR" sz="2400" b="1">
                          <a:effectLst/>
                          <a:cs typeface="B Nazanin" panose="00000400000000000000" pitchFamily="2" charset="-78"/>
                        </a:rPr>
                        <a:t>کودک با سرفه یا سرماخوردگی </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342900" marR="0" lvl="0" indent="-342900" algn="just" rtl="1">
                        <a:lnSpc>
                          <a:spcPct val="115000"/>
                        </a:lnSpc>
                        <a:spcBef>
                          <a:spcPts val="0"/>
                        </a:spcBef>
                        <a:spcAft>
                          <a:spcPts val="0"/>
                        </a:spcAft>
                        <a:buFont typeface="Wingdings" panose="05000000000000000000" pitchFamily="2" charset="2"/>
                        <a:buChar char=""/>
                      </a:pPr>
                      <a:r>
                        <a:rPr lang="fa-IR" sz="2400" b="1" dirty="0">
                          <a:effectLst/>
                          <a:cs typeface="B Nazanin" panose="00000400000000000000" pitchFamily="2" charset="-78"/>
                        </a:rPr>
                        <a:t>تنفس تند پیدا کند </a:t>
                      </a:r>
                      <a:endParaRPr lang="en-US" sz="2400" b="1" dirty="0">
                        <a:effectLst/>
                        <a:cs typeface="B Nazanin" panose="00000400000000000000" pitchFamily="2" charset="-78"/>
                      </a:endParaRPr>
                    </a:p>
                    <a:p>
                      <a:pPr marL="342900" marR="0" lvl="0" indent="-342900" algn="just" rtl="1">
                        <a:lnSpc>
                          <a:spcPct val="115000"/>
                        </a:lnSpc>
                        <a:spcBef>
                          <a:spcPts val="0"/>
                        </a:spcBef>
                        <a:spcAft>
                          <a:spcPts val="0"/>
                        </a:spcAft>
                        <a:buFont typeface="Wingdings" panose="05000000000000000000" pitchFamily="2" charset="2"/>
                        <a:buChar char=""/>
                      </a:pPr>
                      <a:r>
                        <a:rPr lang="fa-IR" sz="2400" b="1" dirty="0">
                          <a:effectLst/>
                          <a:cs typeface="B Nazanin" panose="00000400000000000000" pitchFamily="2" charset="-78"/>
                        </a:rPr>
                        <a:t>تنفس مشکل پیدا کند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
        <p:nvSpPr>
          <p:cNvPr id="2" name="Rectangle 1"/>
          <p:cNvSpPr/>
          <p:nvPr/>
        </p:nvSpPr>
        <p:spPr>
          <a:xfrm>
            <a:off x="9298300" y="568555"/>
            <a:ext cx="2364750" cy="503215"/>
          </a:xfrm>
          <a:prstGeom prst="rect">
            <a:avLst/>
          </a:prstGeom>
        </p:spPr>
        <p:txBody>
          <a:bodyPr wrap="none">
            <a:spAutoFit/>
          </a:bodyPr>
          <a:lstStyle/>
          <a:p>
            <a:pPr lvl="0" algn="just" rtl="1">
              <a:lnSpc>
                <a:spcPct val="115000"/>
              </a:lnSpc>
            </a:pPr>
            <a:r>
              <a:rPr lang="fa-IR" sz="2400" dirty="0">
                <a:solidFill>
                  <a:srgbClr val="C00000"/>
                </a:solidFill>
                <a:cs typeface="B Titr" panose="00000700000000000000" pitchFamily="2" charset="-78"/>
              </a:rPr>
              <a:t>زمان بازگشت فوری </a:t>
            </a:r>
            <a:endParaRPr lang="en-US" sz="2400" dirty="0">
              <a:solidFill>
                <a:srgbClr val="C00000"/>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096106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0555"/>
          </a:xfrm>
        </p:spPr>
        <p:txBody>
          <a:bodyPr>
            <a:normAutofit fontScale="90000"/>
          </a:bodyPr>
          <a:lstStyle/>
          <a:p>
            <a:pPr algn="r" rtl="1"/>
            <a:r>
              <a:rPr lang="fa-IR" dirty="0" smtClean="0">
                <a:solidFill>
                  <a:schemeClr val="accent5">
                    <a:lumMod val="50000"/>
                  </a:schemeClr>
                </a:solidFill>
                <a:cs typeface="B Titr" panose="00000700000000000000" pitchFamily="2" charset="-78"/>
              </a:rPr>
              <a:t>خود آموز</a:t>
            </a:r>
            <a:endParaRPr lang="en-US" dirty="0">
              <a:solidFill>
                <a:schemeClr val="accent5">
                  <a:lumMod val="50000"/>
                </a:schemeClr>
              </a:solidFill>
              <a:cs typeface="B Titr" panose="00000700000000000000" pitchFamily="2" charset="-78"/>
            </a:endParaRPr>
          </a:p>
        </p:txBody>
      </p:sp>
      <p:sp>
        <p:nvSpPr>
          <p:cNvPr id="3" name="Content Placeholder 2"/>
          <p:cNvSpPr>
            <a:spLocks noGrp="1"/>
          </p:cNvSpPr>
          <p:nvPr>
            <p:ph idx="1"/>
          </p:nvPr>
        </p:nvSpPr>
        <p:spPr>
          <a:xfrm>
            <a:off x="838200" y="995680"/>
            <a:ext cx="11049000" cy="4351338"/>
          </a:xfrm>
        </p:spPr>
        <p:txBody>
          <a:bodyPr>
            <a:noAutofit/>
          </a:bodyPr>
          <a:lstStyle/>
          <a:p>
            <a:pPr lvl="0" algn="just" rtl="1"/>
            <a:r>
              <a:rPr lang="fa-IR" sz="2400" b="1" dirty="0">
                <a:cs typeface="B Nazanin" panose="00000400000000000000" pitchFamily="2" charset="-78"/>
              </a:rPr>
              <a:t>توکشیدگی قفسه سینه وقتی است که: </a:t>
            </a:r>
            <a:endParaRPr lang="en-US" sz="2400" b="1" dirty="0">
              <a:cs typeface="B Nazanin" panose="00000400000000000000" pitchFamily="2" charset="-78"/>
            </a:endParaRPr>
          </a:p>
          <a:p>
            <a:pPr lvl="0" algn="just" rtl="1"/>
            <a:r>
              <a:rPr lang="fa-IR" sz="2400" b="1" dirty="0">
                <a:cs typeface="B Nazanin" panose="00000400000000000000" pitchFamily="2" charset="-78"/>
              </a:rPr>
              <a:t>زمانی که کودک نفس را بیرون می‌دهد دنده‌های تحتانی به داخل کشیده شوند. </a:t>
            </a:r>
            <a:endParaRPr lang="en-US" sz="2400" b="1" dirty="0">
              <a:cs typeface="B Nazanin" panose="00000400000000000000" pitchFamily="2" charset="-78"/>
            </a:endParaRPr>
          </a:p>
          <a:p>
            <a:pPr lvl="0" algn="just" rtl="1"/>
            <a:r>
              <a:rPr lang="fa-IR" sz="2400" b="1" dirty="0">
                <a:cs typeface="B Nazanin" panose="00000400000000000000" pitchFamily="2" charset="-78"/>
              </a:rPr>
              <a:t>زمانی که کودک دم انجام می‌دهددنده‌های تحتانی به داخل کشیده شوند.  </a:t>
            </a:r>
            <a:endParaRPr lang="en-US" sz="2400" b="1" dirty="0">
              <a:cs typeface="B Nazanin" panose="00000400000000000000" pitchFamily="2" charset="-78"/>
            </a:endParaRPr>
          </a:p>
          <a:p>
            <a:pPr lvl="0" algn="just" rtl="1"/>
            <a:r>
              <a:rPr lang="fa-IR" sz="2400" b="1" dirty="0">
                <a:cs typeface="B Nazanin" panose="00000400000000000000" pitchFamily="2" charset="-78"/>
              </a:rPr>
              <a:t>بدون در نظر گرفتن دم یا بازدم، دنده‌های تحتانی همواره به داخل کشیده می‌شوند. </a:t>
            </a:r>
            <a:endParaRPr lang="en-US" sz="2400" b="1" dirty="0">
              <a:cs typeface="B Nazanin" panose="00000400000000000000" pitchFamily="2" charset="-78"/>
            </a:endParaRPr>
          </a:p>
          <a:p>
            <a:pPr lvl="0" algn="just" rtl="1"/>
            <a:r>
              <a:rPr lang="fa-IR" sz="2400" b="1" dirty="0">
                <a:cs typeface="B Nazanin" panose="00000400000000000000" pitchFamily="2" charset="-78"/>
              </a:rPr>
              <a:t>کودکی که سرفه دارد اما علائمی از پنومونی بروز نمی‌دهد، باید بلافاصله آنتی‌بیوتیک دریافت کند.</a:t>
            </a:r>
            <a:endParaRPr lang="en-US" sz="2400" b="1" dirty="0">
              <a:cs typeface="B Nazanin" panose="00000400000000000000" pitchFamily="2" charset="-78"/>
            </a:endParaRPr>
          </a:p>
          <a:p>
            <a:pPr lvl="0" algn="just" rtl="1"/>
            <a:r>
              <a:rPr lang="fa-IR" sz="2400" b="1" dirty="0">
                <a:cs typeface="B Nazanin" panose="00000400000000000000" pitchFamily="2" charset="-78"/>
              </a:rPr>
              <a:t>صحیح </a:t>
            </a:r>
            <a:endParaRPr lang="en-US" sz="2400" b="1" dirty="0">
              <a:cs typeface="B Nazanin" panose="00000400000000000000" pitchFamily="2" charset="-78"/>
            </a:endParaRPr>
          </a:p>
          <a:p>
            <a:pPr lvl="0" algn="just" rtl="1"/>
            <a:r>
              <a:rPr lang="fa-IR" sz="2400" b="1" dirty="0">
                <a:cs typeface="B Nazanin" panose="00000400000000000000" pitchFamily="2" charset="-78"/>
              </a:rPr>
              <a:t>غلط</a:t>
            </a:r>
            <a:endParaRPr lang="en-US" sz="2400" b="1" dirty="0">
              <a:cs typeface="B Nazanin" panose="00000400000000000000" pitchFamily="2" charset="-78"/>
            </a:endParaRPr>
          </a:p>
          <a:p>
            <a:pPr lvl="0" algn="just" rtl="1"/>
            <a:r>
              <a:rPr lang="fa-IR" sz="2400" b="1" dirty="0">
                <a:cs typeface="B Nazanin" panose="00000400000000000000" pitchFamily="2" charset="-78"/>
              </a:rPr>
              <a:t>این عبارت:«شما چگونه یک درمان خانگی سالم برای سرفه فراهم می‌کنید» یک سئوال ارزیابی کننده خوب است. </a:t>
            </a:r>
            <a:endParaRPr lang="en-US" sz="2400" b="1" dirty="0">
              <a:cs typeface="B Nazanin" panose="00000400000000000000" pitchFamily="2" charset="-78"/>
            </a:endParaRPr>
          </a:p>
          <a:p>
            <a:pPr lvl="0" algn="just" rtl="1"/>
            <a:r>
              <a:rPr lang="fa-IR" sz="2400" b="1" dirty="0">
                <a:cs typeface="B Nazanin" panose="00000400000000000000" pitchFamily="2" charset="-78"/>
              </a:rPr>
              <a:t>صحیح </a:t>
            </a:r>
            <a:endParaRPr lang="en-US" sz="2400" b="1" dirty="0">
              <a:cs typeface="B Nazanin" panose="00000400000000000000" pitchFamily="2" charset="-78"/>
            </a:endParaRPr>
          </a:p>
          <a:p>
            <a:pPr lvl="0" algn="just" rtl="1"/>
            <a:r>
              <a:rPr lang="fa-IR" sz="2400" b="1" dirty="0">
                <a:cs typeface="B Nazanin" panose="00000400000000000000" pitchFamily="2" charset="-78"/>
              </a:rPr>
              <a:t>غلط </a:t>
            </a:r>
            <a:endParaRPr lang="en-US" sz="2400" b="1" dirty="0">
              <a:cs typeface="B Nazanin" panose="00000400000000000000" pitchFamily="2" charset="-78"/>
            </a:endParaRPr>
          </a:p>
          <a:p>
            <a:pPr algn="just" rtl="1"/>
            <a:r>
              <a:rPr lang="fa-IR" sz="2400" b="1" dirty="0">
                <a:cs typeface="B Nazanin" panose="00000400000000000000" pitchFamily="2" charset="-78"/>
              </a:rPr>
              <a:t>پس از اینکه الگو را تمام کردید، شما مجدداً همین سئوالات را پاسخ خواهید داد. این کار به شما می‌آموزد که در حین مرور الگو چه آموخته‌اید.</a:t>
            </a:r>
            <a:endParaRPr lang="en-US" sz="2400" b="1" dirty="0">
              <a:cs typeface="B Nazanin" panose="00000400000000000000" pitchFamily="2" charset="-78"/>
            </a:endParaRPr>
          </a:p>
          <a:p>
            <a:pPr algn="just" rtl="1"/>
            <a:r>
              <a:rPr lang="fa-IR" sz="2400" b="1" dirty="0">
                <a:cs typeface="B Nazanin" panose="00000400000000000000" pitchFamily="2" charset="-78"/>
              </a:rPr>
              <a:t/>
            </a:r>
            <a:br>
              <a:rPr lang="fa-IR" sz="2400" b="1" dirty="0">
                <a:cs typeface="B Nazanin" panose="00000400000000000000" pitchFamily="2" charset="-78"/>
              </a:rPr>
            </a:br>
            <a:endParaRPr lang="en-US" sz="2400" b="1" dirty="0">
              <a:cs typeface="B Nazanin" panose="00000400000000000000" pitchFamily="2" charset="-78"/>
            </a:endParaRPr>
          </a:p>
        </p:txBody>
      </p:sp>
    </p:spTree>
    <p:extLst>
      <p:ext uri="{BB962C8B-B14F-4D97-AF65-F5344CB8AC3E}">
        <p14:creationId xmlns:p14="http://schemas.microsoft.com/office/powerpoint/2010/main" val="1219239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463"/>
          </a:xfrm>
        </p:spPr>
        <p:txBody>
          <a:bodyPr>
            <a:normAutofit/>
          </a:bodyPr>
          <a:lstStyle/>
          <a:p>
            <a:pPr algn="r" rtl="1"/>
            <a:r>
              <a:rPr lang="fa-IR" sz="3600" dirty="0" smtClean="0">
                <a:solidFill>
                  <a:srgbClr val="C00000"/>
                </a:solidFill>
                <a:cs typeface="B Titr" panose="00000700000000000000" pitchFamily="2" charset="-78"/>
              </a:rPr>
              <a:t>منابع</a:t>
            </a:r>
            <a:endParaRPr lang="en-US" sz="3600" dirty="0">
              <a:solidFill>
                <a:srgbClr val="C00000"/>
              </a:solidFill>
              <a:cs typeface="B Titr" panose="00000700000000000000" pitchFamily="2" charset="-78"/>
            </a:endParaRPr>
          </a:p>
        </p:txBody>
      </p:sp>
      <p:sp>
        <p:nvSpPr>
          <p:cNvPr id="3" name="Content Placeholder 2"/>
          <p:cNvSpPr>
            <a:spLocks noGrp="1"/>
          </p:cNvSpPr>
          <p:nvPr>
            <p:ph idx="1"/>
          </p:nvPr>
        </p:nvSpPr>
        <p:spPr>
          <a:xfrm>
            <a:off x="972670" y="1449107"/>
            <a:ext cx="10515600" cy="4351338"/>
          </a:xfrm>
        </p:spPr>
        <p:txBody>
          <a:bodyPr/>
          <a:lstStyle/>
          <a:p>
            <a:pPr marL="0" indent="0" algn="r" rtl="1">
              <a:lnSpc>
                <a:spcPct val="130000"/>
              </a:lnSpc>
              <a:buNone/>
            </a:pPr>
            <a:r>
              <a:rPr lang="fa-IR" dirty="0" smtClean="0">
                <a:cs typeface="B Nazanin" panose="00000400000000000000" pitchFamily="2" charset="-78"/>
              </a:rPr>
              <a:t>-بوکلت چارت مراقبت ادغام یافته ناخوشی اطفال (مانا)، اداره سلامت کودکان 1399. </a:t>
            </a:r>
          </a:p>
          <a:p>
            <a:pPr marL="0" indent="0" algn="r" rtl="1">
              <a:lnSpc>
                <a:spcPct val="130000"/>
              </a:lnSpc>
              <a:buNone/>
            </a:pPr>
            <a:r>
              <a:rPr lang="fa-IR" dirty="0" smtClean="0">
                <a:cs typeface="B Nazanin" panose="00000400000000000000" pitchFamily="2" charset="-78"/>
              </a:rPr>
              <a:t>-راهنمای بوکلت چارت مراقبت ادغام یافته ناخوشی اطفال، اداره سلامت کودکان  1399.</a:t>
            </a:r>
          </a:p>
          <a:p>
            <a:pPr marL="0" indent="0" algn="r" rtl="1">
              <a:lnSpc>
                <a:spcPct val="130000"/>
              </a:lnSpc>
              <a:buNone/>
            </a:pPr>
            <a:r>
              <a:rPr lang="fa-IR" dirty="0" smtClean="0">
                <a:cs typeface="B Nazanin" panose="00000400000000000000" pitchFamily="2" charset="-78"/>
              </a:rPr>
              <a:t>-ترجمه آشنایی با بخش های خودآموز، سازمان </a:t>
            </a:r>
            <a:r>
              <a:rPr lang="fa-IR" dirty="0">
                <a:cs typeface="B Nazanin" panose="00000400000000000000" pitchFamily="2" charset="-78"/>
              </a:rPr>
              <a:t>جهانی </a:t>
            </a:r>
            <a:r>
              <a:rPr lang="fa-IR" dirty="0" smtClean="0">
                <a:cs typeface="B Nazanin" panose="00000400000000000000" pitchFamily="2" charset="-78"/>
              </a:rPr>
              <a:t>بهداشت</a:t>
            </a:r>
            <a:r>
              <a:rPr lang="fa-IR" dirty="0">
                <a:cs typeface="B Nazanin" panose="00000400000000000000" pitchFamily="2" charset="-78"/>
              </a:rPr>
              <a:t>1398</a:t>
            </a:r>
          </a:p>
          <a:p>
            <a:pPr marL="0" indent="0" algn="r" rtl="1">
              <a:lnSpc>
                <a:spcPct val="130000"/>
              </a:lnSpc>
              <a:buNone/>
            </a:pPr>
            <a:r>
              <a:rPr lang="fa-IR" dirty="0" smtClean="0">
                <a:cs typeface="B Nazanin" panose="00000400000000000000" pitchFamily="2" charset="-78"/>
              </a:rPr>
              <a:t>-ترجمه بوکلت مراقبت ادغام یافته ناخوشی اطفال 2014 ،  سازمان جهانی بهداشت1398. </a:t>
            </a:r>
          </a:p>
          <a:p>
            <a:pPr marL="0" indent="0" algn="r" rtl="1">
              <a:lnSpc>
                <a:spcPct val="13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369418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fa-IR" dirty="0" smtClean="0">
                <a:solidFill>
                  <a:srgbClr val="0070C0"/>
                </a:solidFill>
                <a:cs typeface="B Titr" panose="00000700000000000000" pitchFamily="2" charset="-78"/>
              </a:rPr>
              <a:t>براي </a:t>
            </a:r>
            <a:r>
              <a:rPr lang="fa-IR" dirty="0">
                <a:solidFill>
                  <a:srgbClr val="0070C0"/>
                </a:solidFill>
                <a:cs typeface="B Titr" panose="00000700000000000000" pitchFamily="2" charset="-78"/>
              </a:rPr>
              <a:t>داشتن چيزي كه تا به حال نداشته ايد </a:t>
            </a:r>
            <a:endParaRPr lang="fa-IR" dirty="0" smtClean="0">
              <a:solidFill>
                <a:srgbClr val="0070C0"/>
              </a:solidFill>
              <a:cs typeface="B Titr" panose="00000700000000000000" pitchFamily="2" charset="-78"/>
            </a:endParaRPr>
          </a:p>
          <a:p>
            <a:pPr marL="0" indent="0" algn="ctr" rtl="1">
              <a:lnSpc>
                <a:spcPct val="150000"/>
              </a:lnSpc>
              <a:buNone/>
            </a:pPr>
            <a:r>
              <a:rPr lang="fa-IR" dirty="0">
                <a:solidFill>
                  <a:srgbClr val="0070C0"/>
                </a:solidFill>
                <a:cs typeface="B Titr" panose="00000700000000000000" pitchFamily="2" charset="-78"/>
              </a:rPr>
              <a:t> </a:t>
            </a:r>
            <a:r>
              <a:rPr lang="fa-IR" dirty="0" smtClean="0">
                <a:solidFill>
                  <a:srgbClr val="0070C0"/>
                </a:solidFill>
                <a:cs typeface="B Titr" panose="00000700000000000000" pitchFamily="2" charset="-78"/>
              </a:rPr>
              <a:t>                                     بايد </a:t>
            </a:r>
            <a:r>
              <a:rPr lang="fa-IR" dirty="0">
                <a:solidFill>
                  <a:srgbClr val="0070C0"/>
                </a:solidFill>
                <a:cs typeface="B Titr" panose="00000700000000000000" pitchFamily="2" charset="-78"/>
              </a:rPr>
              <a:t>كسي باشيد كه تا به حال نبوده ايد </a:t>
            </a:r>
            <a:endParaRPr lang="fa-IR" b="1" dirty="0" smtClean="0">
              <a:solidFill>
                <a:srgbClr val="0070C0"/>
              </a:solidFill>
              <a:cs typeface="B Titr" panose="00000700000000000000" pitchFamily="2" charset="-78"/>
            </a:endParaRPr>
          </a:p>
          <a:p>
            <a:pPr marL="0" indent="0" algn="ctr" rtl="1">
              <a:buNone/>
            </a:pPr>
            <a:endParaRPr lang="fa-IR" b="1" dirty="0" smtClean="0">
              <a:solidFill>
                <a:srgbClr val="0070C0"/>
              </a:solidFill>
              <a:cs typeface="B Titr" panose="00000700000000000000" pitchFamily="2" charset="-78"/>
            </a:endParaRPr>
          </a:p>
          <a:p>
            <a:pPr marL="0" indent="0" algn="ctr" rtl="1">
              <a:buNone/>
            </a:pPr>
            <a:r>
              <a:rPr lang="fa-IR" b="1" dirty="0" smtClean="0">
                <a:solidFill>
                  <a:srgbClr val="C00000"/>
                </a:solidFill>
                <a:cs typeface="B Titr" panose="00000700000000000000" pitchFamily="2" charset="-78"/>
              </a:rPr>
              <a:t>با تشکر  </a:t>
            </a:r>
            <a:endParaRPr lang="fa-IR" b="1" dirty="0">
              <a:solidFill>
                <a:srgbClr val="C00000"/>
              </a:solidFill>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3832411" y="4186518"/>
            <a:ext cx="4347883" cy="2375646"/>
          </a:xfrm>
          <a:prstGeom prst="rect">
            <a:avLst/>
          </a:prstGeom>
        </p:spPr>
      </p:pic>
    </p:spTree>
    <p:extLst>
      <p:ext uri="{BB962C8B-B14F-4D97-AF65-F5344CB8AC3E}">
        <p14:creationId xmlns:p14="http://schemas.microsoft.com/office/powerpoint/2010/main" val="293015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0093" y="-796"/>
            <a:ext cx="4886560" cy="1189327"/>
          </a:xfrm>
        </p:spPr>
        <p:txBody>
          <a:bodyPr>
            <a:normAutofit/>
          </a:bodyPr>
          <a:lstStyle/>
          <a:p>
            <a:pPr lvl="0"/>
            <a:r>
              <a:rPr lang="fa-IR" altLang="en-US" sz="3200" b="1" dirty="0" smtClean="0">
                <a:latin typeface="Times New Roman" panose="02020603050405020304" pitchFamily="18" charset="0"/>
                <a:ea typeface="Calibri" panose="020F0502020204030204" pitchFamily="34" charset="0"/>
                <a:cs typeface="B Titr" panose="00000700000000000000" pitchFamily="2" charset="-78"/>
              </a:rPr>
              <a:t>ارزیابی سرفه </a:t>
            </a:r>
            <a:r>
              <a:rPr lang="fa-IR" altLang="en-US" sz="3200" b="1" dirty="0">
                <a:latin typeface="Times New Roman" panose="02020603050405020304" pitchFamily="18" charset="0"/>
                <a:ea typeface="Calibri" panose="020F0502020204030204" pitchFamily="34" charset="0"/>
                <a:cs typeface="B Titr" panose="00000700000000000000" pitchFamily="2" charset="-78"/>
              </a:rPr>
              <a:t>و تنفس مشکل       </a:t>
            </a:r>
            <a:r>
              <a:rPr lang="en-US" altLang="en-US" sz="3200" dirty="0">
                <a:cs typeface="B Titr" panose="00000700000000000000" pitchFamily="2" charset="-78"/>
              </a:rPr>
              <a:t/>
            </a:r>
            <a:br>
              <a:rPr lang="en-US" altLang="en-US" sz="3200" dirty="0">
                <a:cs typeface="B Titr" panose="00000700000000000000" pitchFamily="2" charset="-78"/>
              </a:rPr>
            </a:br>
            <a:endParaRPr lang="en-US" sz="32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381588"/>
              </p:ext>
            </p:extLst>
          </p:nvPr>
        </p:nvGraphicFramePr>
        <p:xfrm>
          <a:off x="487681" y="640080"/>
          <a:ext cx="11410556" cy="5945546"/>
        </p:xfrm>
        <a:graphic>
          <a:graphicData uri="http://schemas.openxmlformats.org/drawingml/2006/table">
            <a:tbl>
              <a:tblPr rtl="1" firstRow="1" firstCol="1" bandRow="1">
                <a:tableStyleId>{0505E3EF-67EA-436B-97B2-0124C06EBD24}</a:tableStyleId>
              </a:tblPr>
              <a:tblGrid>
                <a:gridCol w="11410556">
                  <a:extLst>
                    <a:ext uri="{9D8B030D-6E8A-4147-A177-3AD203B41FA5}">
                      <a16:colId xmlns:a16="http://schemas.microsoft.com/office/drawing/2014/main" val="1527627029"/>
                    </a:ext>
                  </a:extLst>
                </a:gridCol>
              </a:tblGrid>
              <a:tr h="5945546">
                <a:tc>
                  <a:txBody>
                    <a:bodyPr/>
                    <a:lstStyle/>
                    <a:p>
                      <a:pPr marL="0" marR="0" algn="just" rtl="1">
                        <a:spcBef>
                          <a:spcPts val="0"/>
                        </a:spcBef>
                        <a:spcAft>
                          <a:spcPts val="0"/>
                        </a:spcAft>
                      </a:pPr>
                      <a:r>
                        <a:rPr lang="fa-IR" sz="2000" dirty="0">
                          <a:effectLst/>
                          <a:cs typeface="B Nazanin" panose="00000400000000000000" pitchFamily="2" charset="-78"/>
                        </a:rPr>
                        <a:t>سوال کنید</a:t>
                      </a:r>
                      <a:r>
                        <a:rPr lang="fa-IR" sz="2000" baseline="30000" dirty="0">
                          <a:effectLst/>
                          <a:cs typeface="B Nazanin" panose="00000400000000000000" pitchFamily="2" charset="-78"/>
                        </a:rPr>
                        <a:t> </a:t>
                      </a:r>
                      <a:r>
                        <a:rPr lang="fa-IR" sz="2000" dirty="0">
                          <a:effectLst/>
                          <a:cs typeface="B Nazanin" panose="00000400000000000000" pitchFamily="2" charset="-78"/>
                        </a:rPr>
                        <a:t> :</a:t>
                      </a:r>
                      <a:endParaRPr lang="en-US" sz="2000" dirty="0">
                        <a:effectLst/>
                        <a:cs typeface="B Nazanin" panose="00000400000000000000" pitchFamily="2" charset="-78"/>
                      </a:endParaRPr>
                    </a:p>
                    <a:p>
                      <a:pPr marL="342900" marR="0" indent="-342900" algn="just"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sz="2000" dirty="0">
                          <a:solidFill>
                            <a:srgbClr val="FF0000"/>
                          </a:solidFill>
                          <a:effectLst/>
                          <a:cs typeface="B Nazanin" panose="00000400000000000000" pitchFamily="2" charset="-78"/>
                        </a:rPr>
                        <a:t>آيا کودک سرفه  يا  تنفس مشکل دارد؟    </a:t>
                      </a:r>
                      <a:r>
                        <a:rPr lang="fa-IR" sz="2000" dirty="0">
                          <a:effectLst/>
                          <a:cs typeface="B Nazanin" panose="00000400000000000000" pitchFamily="2" charset="-78"/>
                        </a:rPr>
                        <a:t>اگر بله  برای چه مدتی</a:t>
                      </a:r>
                      <a:r>
                        <a:rPr lang="fa-IR" sz="2000" dirty="0" smtClean="0">
                          <a:effectLst/>
                          <a:cs typeface="B Nazanin" panose="00000400000000000000" pitchFamily="2" charset="-78"/>
                        </a:rPr>
                        <a:t>؟</a:t>
                      </a:r>
                      <a:r>
                        <a:rPr lang="fa-IR" sz="2000" dirty="0" smtClean="0">
                          <a:cs typeface="B Nazanin" panose="00000400000000000000" pitchFamily="2" charset="-78"/>
                        </a:rPr>
                        <a:t> بیش از 14 روز طول می‌کشد ممکن است بیانگر سل، آسم، یا سایر مشکلات باشد. </a:t>
                      </a:r>
                      <a:endParaRPr lang="en-US" sz="2000" dirty="0" smtClean="0">
                        <a:cs typeface="B Nazanin" panose="00000400000000000000" pitchFamily="2" charset="-78"/>
                      </a:endParaRPr>
                    </a:p>
                    <a:p>
                      <a:pPr marL="0" marR="0" algn="just" rtl="1">
                        <a:lnSpc>
                          <a:spcPct val="100000"/>
                        </a:lnSpc>
                        <a:spcBef>
                          <a:spcPts val="0"/>
                        </a:spcBef>
                        <a:spcAft>
                          <a:spcPts val="0"/>
                        </a:spcAft>
                      </a:pPr>
                      <a:r>
                        <a:rPr lang="fa-IR" sz="2000" dirty="0" smtClean="0">
                          <a:effectLst/>
                          <a:cs typeface="B Nazanin" panose="00000400000000000000" pitchFamily="2" charset="-78"/>
                        </a:rPr>
                        <a:t>مشاهده </a:t>
                      </a:r>
                      <a:r>
                        <a:rPr lang="fa-IR" sz="2000" dirty="0">
                          <a:effectLst/>
                          <a:cs typeface="B Nazanin" panose="00000400000000000000" pitchFamily="2" charset="-78"/>
                        </a:rPr>
                        <a:t>و بررسی </a:t>
                      </a:r>
                      <a:r>
                        <a:rPr lang="fa-IR" sz="2000" dirty="0" smtClean="0">
                          <a:effectLst/>
                          <a:cs typeface="B Nazanin" panose="00000400000000000000" pitchFamily="2" charset="-78"/>
                        </a:rPr>
                        <a:t>:کودک </a:t>
                      </a:r>
                      <a:r>
                        <a:rPr lang="fa-IR" sz="2000" dirty="0">
                          <a:effectLst/>
                          <a:cs typeface="B Nazanin" panose="00000400000000000000" pitchFamily="2" charset="-78"/>
                        </a:rPr>
                        <a:t>بايد آرام </a:t>
                      </a:r>
                      <a:r>
                        <a:rPr lang="fa-IR" sz="2000" dirty="0" smtClean="0">
                          <a:effectLst/>
                          <a:cs typeface="B Nazanin" panose="00000400000000000000" pitchFamily="2" charset="-78"/>
                        </a:rPr>
                        <a:t>و </a:t>
                      </a:r>
                      <a:r>
                        <a:rPr lang="fa-IR" sz="2000" dirty="0">
                          <a:effectLst/>
                          <a:cs typeface="B Nazanin" panose="00000400000000000000" pitchFamily="2" charset="-78"/>
                        </a:rPr>
                        <a:t>گرفتگی بینی نداشته </a:t>
                      </a:r>
                      <a:r>
                        <a:rPr lang="fa-IR" sz="2000" dirty="0" smtClean="0">
                          <a:effectLst/>
                          <a:cs typeface="B Nazanin" panose="00000400000000000000" pitchFamily="2" charset="-78"/>
                        </a:rPr>
                        <a:t>باشد</a:t>
                      </a:r>
                    </a:p>
                    <a:p>
                      <a:pPr marL="0" marR="0" algn="just" rtl="1">
                        <a:lnSpc>
                          <a:spcPct val="100000"/>
                        </a:lnSpc>
                        <a:spcBef>
                          <a:spcPts val="0"/>
                        </a:spcBef>
                        <a:spcAft>
                          <a:spcPts val="0"/>
                        </a:spcAft>
                      </a:pPr>
                      <a:r>
                        <a:rPr lang="fa-IR" sz="2000" dirty="0" smtClean="0">
                          <a:effectLst/>
                          <a:cs typeface="B Nazanin" panose="00000400000000000000" pitchFamily="2" charset="-78"/>
                        </a:rPr>
                        <a:t> </a:t>
                      </a:r>
                      <a:endParaRPr lang="fa-IR" sz="2000" dirty="0" smtClean="0">
                        <a:effectLst/>
                        <a:cs typeface="B Nazanin" panose="00000400000000000000" pitchFamily="2" charset="-78"/>
                      </a:endParaRPr>
                    </a:p>
                    <a:p>
                      <a:pPr marL="342900" marR="0" indent="-342900" algn="just"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sz="2000" kern="0" dirty="0" smtClean="0">
                          <a:effectLst/>
                          <a:cs typeface="B Nazanin" panose="00000400000000000000" pitchFamily="2" charset="-78"/>
                        </a:rPr>
                        <a:t>شمارش تعداد </a:t>
                      </a:r>
                      <a:r>
                        <a:rPr lang="fa-IR" sz="2000" kern="0" dirty="0">
                          <a:effectLst/>
                          <a:cs typeface="B Nazanin" panose="00000400000000000000" pitchFamily="2" charset="-78"/>
                        </a:rPr>
                        <a:t>تنفس </a:t>
                      </a:r>
                      <a:r>
                        <a:rPr lang="fa-IR" sz="2000" kern="0" dirty="0" smtClean="0">
                          <a:effectLst/>
                          <a:cs typeface="B Nazanin" panose="00000400000000000000" pitchFamily="2" charset="-78"/>
                        </a:rPr>
                        <a:t>در یک </a:t>
                      </a:r>
                      <a:r>
                        <a:rPr lang="fa-IR" sz="2000" kern="0" dirty="0">
                          <a:effectLst/>
                          <a:cs typeface="B Nazanin" panose="00000400000000000000" pitchFamily="2" charset="-78"/>
                        </a:rPr>
                        <a:t>دقیقه کامل </a:t>
                      </a:r>
                      <a:r>
                        <a:rPr lang="fa-IR" sz="2000" kern="0" dirty="0" smtClean="0">
                          <a:effectLst/>
                          <a:cs typeface="B Nazanin" panose="00000400000000000000" pitchFamily="2" charset="-78"/>
                        </a:rPr>
                        <a:t>(تنفس </a:t>
                      </a:r>
                      <a:r>
                        <a:rPr lang="fa-IR" sz="2000" kern="0" dirty="0">
                          <a:effectLst/>
                          <a:cs typeface="B Nazanin" panose="00000400000000000000" pitchFamily="2" charset="-78"/>
                        </a:rPr>
                        <a:t>تند </a:t>
                      </a:r>
                      <a:r>
                        <a:rPr lang="fa-IR" sz="2000" kern="0" dirty="0" smtClean="0">
                          <a:effectLst/>
                          <a:cs typeface="B Nazanin" panose="00000400000000000000" pitchFamily="2" charset="-78"/>
                        </a:rPr>
                        <a:t>دو </a:t>
                      </a:r>
                      <a:r>
                        <a:rPr lang="fa-IR" sz="2000" kern="0" dirty="0">
                          <a:effectLst/>
                          <a:cs typeface="B Nazanin" panose="00000400000000000000" pitchFamily="2" charset="-78"/>
                        </a:rPr>
                        <a:t>بارشمارش </a:t>
                      </a:r>
                      <a:r>
                        <a:rPr lang="fa-IR" sz="2000" kern="0" dirty="0" smtClean="0">
                          <a:effectLst/>
                          <a:cs typeface="B Nazanin" panose="00000400000000000000" pitchFamily="2" charset="-78"/>
                        </a:rPr>
                        <a:t>شود) </a:t>
                      </a:r>
                      <a:r>
                        <a:rPr lang="fa-IR" sz="2000" dirty="0" smtClean="0">
                          <a:cs typeface="B Nazanin" panose="00000400000000000000" pitchFamily="2" charset="-78"/>
                        </a:rPr>
                        <a:t>تنفس تند یکی از نشانه‌های پنومونی در کودکان است. </a:t>
                      </a:r>
                      <a:endParaRPr lang="en-US" sz="2000" dirty="0" smtClean="0">
                        <a:cs typeface="B Nazanin" panose="00000400000000000000" pitchFamily="2" charset="-78"/>
                      </a:endParaRPr>
                    </a:p>
                    <a:p>
                      <a:pPr marL="0" marR="0" algn="just" rtl="1">
                        <a:lnSpc>
                          <a:spcPct val="100000"/>
                        </a:lnSpc>
                        <a:spcBef>
                          <a:spcPts val="0"/>
                        </a:spcBef>
                        <a:spcAft>
                          <a:spcPts val="0"/>
                        </a:spcAft>
                      </a:pPr>
                      <a:r>
                        <a:rPr lang="fa-IR" sz="2000" dirty="0" smtClean="0">
                          <a:cs typeface="B Nazanin" panose="00000400000000000000" pitchFamily="2" charset="-78"/>
                        </a:rPr>
                        <a:t>برای شمارش تنفس در یک دقیقه از ساعت استفاده کنید. به حرکت تنفسی کودک در قفسه سینه یا شکم دقت کنید. </a:t>
                      </a:r>
                      <a:endParaRPr lang="fa-IR" sz="2000" dirty="0" smtClean="0">
                        <a:cs typeface="B Nazanin" panose="00000400000000000000" pitchFamily="2" charset="-78"/>
                      </a:endParaRPr>
                    </a:p>
                    <a:p>
                      <a:pPr marL="0" marR="0" algn="just" rtl="1">
                        <a:lnSpc>
                          <a:spcPct val="100000"/>
                        </a:lnSpc>
                        <a:spcBef>
                          <a:spcPts val="0"/>
                        </a:spcBef>
                        <a:spcAft>
                          <a:spcPts val="0"/>
                        </a:spcAft>
                      </a:pPr>
                      <a:endParaRPr lang="en-US" sz="2000" kern="0" dirty="0">
                        <a:effectLst/>
                        <a:cs typeface="B Nazanin" panose="00000400000000000000" pitchFamily="2" charset="-78"/>
                      </a:endParaRPr>
                    </a:p>
                    <a:p>
                      <a:pPr marL="342900" marR="471170" lvl="0" indent="-342900" algn="just" rtl="1">
                        <a:lnSpc>
                          <a:spcPct val="100000"/>
                        </a:lnSpc>
                        <a:spcBef>
                          <a:spcPts val="0"/>
                        </a:spcBef>
                        <a:spcAft>
                          <a:spcPts val="0"/>
                        </a:spcAft>
                        <a:buFont typeface="Wingdings" panose="05000000000000000000" pitchFamily="2" charset="2"/>
                        <a:buChar char="v"/>
                      </a:pPr>
                      <a:r>
                        <a:rPr lang="fa-IR" sz="2000" kern="0" dirty="0">
                          <a:solidFill>
                            <a:srgbClr val="FF0000"/>
                          </a:solidFill>
                          <a:effectLst/>
                          <a:cs typeface="B Nazanin" panose="00000400000000000000" pitchFamily="2" charset="-78"/>
                        </a:rPr>
                        <a:t>توکشیده شدن قفسه سينه دارد </a:t>
                      </a:r>
                      <a:r>
                        <a:rPr lang="fa-IR" sz="2000" kern="0" dirty="0" smtClean="0">
                          <a:effectLst/>
                          <a:cs typeface="B Nazanin" panose="00000400000000000000" pitchFamily="2" charset="-78"/>
                        </a:rPr>
                        <a:t>؟</a:t>
                      </a:r>
                    </a:p>
                    <a:p>
                      <a:pPr marL="0" marR="471170" lvl="0" indent="0" algn="just" rtl="1">
                        <a:lnSpc>
                          <a:spcPct val="100000"/>
                        </a:lnSpc>
                        <a:spcBef>
                          <a:spcPts val="0"/>
                        </a:spcBef>
                        <a:spcAft>
                          <a:spcPts val="0"/>
                        </a:spcAft>
                        <a:buFont typeface="Symbol" panose="05050102010706020507" pitchFamily="18" charset="2"/>
                        <a:buNone/>
                      </a:pPr>
                      <a:endParaRPr lang="en-US" sz="2000" kern="0" dirty="0">
                        <a:effectLst/>
                        <a:cs typeface="B Nazanin" panose="00000400000000000000" pitchFamily="2" charset="-78"/>
                      </a:endParaRPr>
                    </a:p>
                    <a:p>
                      <a:pPr marL="342900" marR="471170" lvl="0" indent="-342900" algn="just" rtl="1">
                        <a:lnSpc>
                          <a:spcPct val="100000"/>
                        </a:lnSpc>
                        <a:spcBef>
                          <a:spcPts val="0"/>
                        </a:spcBef>
                        <a:spcAft>
                          <a:spcPts val="0"/>
                        </a:spcAft>
                        <a:buFont typeface="Wingdings" panose="05000000000000000000" pitchFamily="2" charset="2"/>
                        <a:buChar char="v"/>
                      </a:pPr>
                      <a:r>
                        <a:rPr lang="fa-IR" sz="2000" kern="0" dirty="0" smtClean="0">
                          <a:solidFill>
                            <a:srgbClr val="FF0000"/>
                          </a:solidFill>
                          <a:effectLst/>
                          <a:cs typeface="B Nazanin" panose="00000400000000000000" pitchFamily="2" charset="-78"/>
                        </a:rPr>
                        <a:t>خس‌ </a:t>
                      </a:r>
                      <a:r>
                        <a:rPr lang="fa-IR" sz="2000" kern="0" dirty="0">
                          <a:solidFill>
                            <a:srgbClr val="FF0000"/>
                          </a:solidFill>
                          <a:effectLst/>
                          <a:cs typeface="B Nazanin" panose="00000400000000000000" pitchFamily="2" charset="-78"/>
                        </a:rPr>
                        <a:t>خس  سینه دارد </a:t>
                      </a:r>
                      <a:r>
                        <a:rPr lang="fa-IR" sz="2000" kern="0" dirty="0" smtClean="0">
                          <a:solidFill>
                            <a:srgbClr val="FF0000"/>
                          </a:solidFill>
                          <a:effectLst/>
                          <a:cs typeface="B Nazanin" panose="00000400000000000000" pitchFamily="2" charset="-78"/>
                        </a:rPr>
                        <a:t>؟</a:t>
                      </a:r>
                    </a:p>
                    <a:p>
                      <a:pPr marL="0" marR="471170" lvl="0" indent="0" algn="just" rtl="1">
                        <a:lnSpc>
                          <a:spcPct val="100000"/>
                        </a:lnSpc>
                        <a:spcBef>
                          <a:spcPts val="0"/>
                        </a:spcBef>
                        <a:spcAft>
                          <a:spcPts val="0"/>
                        </a:spcAft>
                        <a:buFont typeface="Wingdings" panose="05000000000000000000" pitchFamily="2" charset="2"/>
                        <a:buNone/>
                      </a:pPr>
                      <a:endParaRPr lang="en-US" sz="2000" kern="0" dirty="0">
                        <a:solidFill>
                          <a:srgbClr val="FF0000"/>
                        </a:solidFill>
                        <a:effectLst/>
                        <a:cs typeface="B Nazanin" panose="00000400000000000000" pitchFamily="2" charset="-78"/>
                      </a:endParaRPr>
                    </a:p>
                    <a:p>
                      <a:pPr marL="0" marR="471170" indent="0" algn="just" rtl="1">
                        <a:lnSpc>
                          <a:spcPct val="100000"/>
                        </a:lnSpc>
                        <a:spcBef>
                          <a:spcPts val="0"/>
                        </a:spcBef>
                        <a:spcAft>
                          <a:spcPts val="0"/>
                        </a:spcAft>
                      </a:pPr>
                      <a:r>
                        <a:rPr lang="fa-IR" sz="2000" kern="0" dirty="0">
                          <a:solidFill>
                            <a:schemeClr val="tx2">
                              <a:lumMod val="75000"/>
                            </a:schemeClr>
                          </a:solidFill>
                          <a:effectLst/>
                          <a:cs typeface="B Nazanin" panose="00000400000000000000" pitchFamily="2" charset="-78"/>
                        </a:rPr>
                        <a:t>اگر خس‌خس همراه با يکی از </a:t>
                      </a:r>
                      <a:r>
                        <a:rPr lang="fa-IR" sz="2000" kern="0" dirty="0" smtClean="0">
                          <a:solidFill>
                            <a:schemeClr val="tx2">
                              <a:lumMod val="75000"/>
                            </a:schemeClr>
                          </a:solidFill>
                          <a:effectLst/>
                          <a:cs typeface="B Nazanin" panose="00000400000000000000" pitchFamily="2" charset="-78"/>
                        </a:rPr>
                        <a:t>نشانه (تنفس تند/توکشیده </a:t>
                      </a:r>
                      <a:r>
                        <a:rPr lang="fa-IR" sz="2000" kern="0" dirty="0">
                          <a:solidFill>
                            <a:schemeClr val="tx2">
                              <a:lumMod val="75000"/>
                            </a:schemeClr>
                          </a:solidFill>
                          <a:effectLst/>
                          <a:cs typeface="B Nazanin" panose="00000400000000000000" pitchFamily="2" charset="-78"/>
                        </a:rPr>
                        <a:t>شدن قفسه سينه </a:t>
                      </a:r>
                      <a:r>
                        <a:rPr lang="fa-IR" sz="2000" kern="0" dirty="0" smtClean="0">
                          <a:solidFill>
                            <a:schemeClr val="tx2">
                              <a:lumMod val="75000"/>
                            </a:schemeClr>
                          </a:solidFill>
                          <a:effectLst/>
                          <a:cs typeface="B Nazanin" panose="00000400000000000000" pitchFamily="2" charset="-78"/>
                        </a:rPr>
                        <a:t>):باشد:</a:t>
                      </a:r>
                      <a:endParaRPr lang="en-US" sz="2000" kern="0" dirty="0">
                        <a:solidFill>
                          <a:schemeClr val="tx2">
                            <a:lumMod val="75000"/>
                          </a:schemeClr>
                        </a:solidFill>
                        <a:effectLst/>
                        <a:cs typeface="B Nazanin" panose="00000400000000000000" pitchFamily="2" charset="-78"/>
                      </a:endParaRPr>
                    </a:p>
                    <a:p>
                      <a:pPr marL="0" marR="0" algn="just" rtl="1">
                        <a:lnSpc>
                          <a:spcPct val="100000"/>
                        </a:lnSpc>
                        <a:spcBef>
                          <a:spcPts val="0"/>
                        </a:spcBef>
                        <a:spcAft>
                          <a:spcPts val="0"/>
                        </a:spcAft>
                      </a:pPr>
                      <a:r>
                        <a:rPr lang="fa-IR" sz="2000" dirty="0" smtClean="0">
                          <a:solidFill>
                            <a:schemeClr val="tx2">
                              <a:lumMod val="75000"/>
                            </a:schemeClr>
                          </a:solidFill>
                          <a:effectLst/>
                          <a:cs typeface="B Nazanin" panose="00000400000000000000" pitchFamily="2" charset="-78"/>
                        </a:rPr>
                        <a:t>دو </a:t>
                      </a:r>
                      <a:r>
                        <a:rPr lang="fa-IR" sz="2000" dirty="0">
                          <a:solidFill>
                            <a:schemeClr val="tx2">
                              <a:lumMod val="75000"/>
                            </a:schemeClr>
                          </a:solidFill>
                          <a:effectLst/>
                          <a:cs typeface="B Nazanin" panose="00000400000000000000" pitchFamily="2" charset="-78"/>
                        </a:rPr>
                        <a:t>پاف اسپری سالبوتامول را به کودک </a:t>
                      </a:r>
                      <a:r>
                        <a:rPr lang="fa-IR" sz="2000" dirty="0" smtClean="0">
                          <a:solidFill>
                            <a:schemeClr val="tx2">
                              <a:lumMod val="75000"/>
                            </a:schemeClr>
                          </a:solidFill>
                          <a:effectLst/>
                          <a:cs typeface="B Nazanin" panose="00000400000000000000" pitchFamily="2" charset="-78"/>
                        </a:rPr>
                        <a:t>داده</a:t>
                      </a:r>
                      <a:r>
                        <a:rPr lang="fa-IR" sz="2000" baseline="0" dirty="0" smtClean="0">
                          <a:solidFill>
                            <a:schemeClr val="tx2">
                              <a:lumMod val="75000"/>
                            </a:schemeClr>
                          </a:solidFill>
                          <a:effectLst/>
                          <a:cs typeface="B Nazanin" panose="00000400000000000000" pitchFamily="2" charset="-78"/>
                        </a:rPr>
                        <a:t> </a:t>
                      </a:r>
                      <a:r>
                        <a:rPr lang="fa-IR" sz="2000" dirty="0" smtClean="0">
                          <a:solidFill>
                            <a:schemeClr val="tx2">
                              <a:lumMod val="75000"/>
                            </a:schemeClr>
                          </a:solidFill>
                          <a:effectLst/>
                          <a:cs typeface="B Nazanin" panose="00000400000000000000" pitchFamily="2" charset="-78"/>
                        </a:rPr>
                        <a:t>سپس </a:t>
                      </a:r>
                      <a:r>
                        <a:rPr lang="fa-IR" sz="2000" dirty="0">
                          <a:solidFill>
                            <a:schemeClr val="tx2">
                              <a:lumMod val="75000"/>
                            </a:schemeClr>
                          </a:solidFill>
                          <a:effectLst/>
                          <a:cs typeface="B Nazanin" panose="00000400000000000000" pitchFamily="2" charset="-78"/>
                        </a:rPr>
                        <a:t>تعداد تنفس را شمرده و </a:t>
                      </a:r>
                      <a:r>
                        <a:rPr lang="fa-IR" sz="2000" dirty="0" smtClean="0">
                          <a:solidFill>
                            <a:schemeClr val="tx2">
                              <a:lumMod val="75000"/>
                            </a:schemeClr>
                          </a:solidFill>
                          <a:effectLst/>
                          <a:cs typeface="B Nazanin" panose="00000400000000000000" pitchFamily="2" charset="-78"/>
                        </a:rPr>
                        <a:t>اگر </a:t>
                      </a:r>
                      <a:r>
                        <a:rPr lang="fa-IR" sz="2000" dirty="0">
                          <a:solidFill>
                            <a:schemeClr val="tx2">
                              <a:lumMod val="75000"/>
                            </a:schemeClr>
                          </a:solidFill>
                          <a:effectLst/>
                          <a:cs typeface="B Nazanin" panose="00000400000000000000" pitchFamily="2" charset="-78"/>
                        </a:rPr>
                        <a:t>بازهم تنفس تند یا توکشیدگی قفسه سینه دارد </a:t>
                      </a:r>
                      <a:r>
                        <a:rPr lang="fa-IR" sz="2000" dirty="0" smtClean="0">
                          <a:solidFill>
                            <a:schemeClr val="tx2">
                              <a:lumMod val="75000"/>
                            </a:schemeClr>
                          </a:solidFill>
                          <a:effectLst/>
                          <a:cs typeface="B Nazanin" panose="00000400000000000000" pitchFamily="2" charset="-78"/>
                        </a:rPr>
                        <a:t>(تکرارتاسه </a:t>
                      </a:r>
                      <a:r>
                        <a:rPr lang="fa-IR" sz="2000" dirty="0">
                          <a:solidFill>
                            <a:schemeClr val="tx2">
                              <a:lumMod val="75000"/>
                            </a:schemeClr>
                          </a:solidFill>
                          <a:effectLst/>
                          <a:cs typeface="B Nazanin" panose="00000400000000000000" pitchFamily="2" charset="-78"/>
                        </a:rPr>
                        <a:t>بار با فواصل 20-15 </a:t>
                      </a:r>
                      <a:r>
                        <a:rPr lang="fa-IR" sz="2000" dirty="0" smtClean="0">
                          <a:solidFill>
                            <a:schemeClr val="tx2">
                              <a:lumMod val="75000"/>
                            </a:schemeClr>
                          </a:solidFill>
                          <a:effectLst/>
                          <a:cs typeface="B Nazanin" panose="00000400000000000000" pitchFamily="2" charset="-78"/>
                        </a:rPr>
                        <a:t>دقيقه) ومجددا </a:t>
                      </a:r>
                      <a:r>
                        <a:rPr lang="fa-IR" sz="2000" dirty="0">
                          <a:solidFill>
                            <a:schemeClr val="tx2">
                              <a:lumMod val="75000"/>
                            </a:schemeClr>
                          </a:solidFill>
                          <a:effectLst/>
                          <a:cs typeface="B Nazanin" panose="00000400000000000000" pitchFamily="2" charset="-78"/>
                        </a:rPr>
                        <a:t>طبقه‌بندی کنيد</a:t>
                      </a:r>
                      <a:r>
                        <a:rPr lang="fa-IR" sz="2000" dirty="0" smtClean="0">
                          <a:solidFill>
                            <a:schemeClr val="tx2">
                              <a:lumMod val="75000"/>
                            </a:schemeClr>
                          </a:solidFill>
                          <a:effectLst/>
                          <a:cs typeface="B Nazanin" panose="00000400000000000000" pitchFamily="2" charset="-78"/>
                        </a:rPr>
                        <a:t>.</a:t>
                      </a:r>
                    </a:p>
                    <a:p>
                      <a:pPr marL="0" marR="0" algn="just" rtl="1">
                        <a:lnSpc>
                          <a:spcPct val="100000"/>
                        </a:lnSpc>
                        <a:spcBef>
                          <a:spcPts val="0"/>
                        </a:spcBef>
                        <a:spcAft>
                          <a:spcPts val="0"/>
                        </a:spcAft>
                      </a:pPr>
                      <a:endParaRPr lang="en-US" sz="2000" dirty="0">
                        <a:solidFill>
                          <a:schemeClr val="tx2">
                            <a:lumMod val="75000"/>
                          </a:schemeClr>
                        </a:solidFill>
                        <a:effectLst/>
                        <a:cs typeface="B Nazanin" panose="00000400000000000000" pitchFamily="2" charset="-78"/>
                      </a:endParaRPr>
                    </a:p>
                    <a:p>
                      <a:pPr marL="0" marR="0" algn="just" rtl="1">
                        <a:lnSpc>
                          <a:spcPct val="100000"/>
                        </a:lnSpc>
                        <a:spcBef>
                          <a:spcPts val="0"/>
                        </a:spcBef>
                        <a:spcAft>
                          <a:spcPts val="0"/>
                        </a:spcAft>
                      </a:pPr>
                      <a:r>
                        <a:rPr lang="fa-IR" sz="1600" dirty="0">
                          <a:effectLst/>
                          <a:cs typeface="B Nazanin" panose="00000400000000000000" pitchFamily="2" charset="-78"/>
                        </a:rPr>
                        <a:t>تنفس تند : </a:t>
                      </a:r>
                      <a:endParaRPr lang="en-US" sz="1600" dirty="0">
                        <a:effectLst/>
                        <a:cs typeface="B Nazanin" panose="00000400000000000000" pitchFamily="2" charset="-78"/>
                      </a:endParaRPr>
                    </a:p>
                    <a:p>
                      <a:pPr marL="0" marR="0" algn="just" rtl="1">
                        <a:lnSpc>
                          <a:spcPct val="100000"/>
                        </a:lnSpc>
                        <a:spcBef>
                          <a:spcPts val="0"/>
                        </a:spcBef>
                        <a:spcAft>
                          <a:spcPts val="0"/>
                        </a:spcAft>
                      </a:pPr>
                      <a:r>
                        <a:rPr lang="fa-IR" sz="1600" dirty="0">
                          <a:effectLst/>
                          <a:cs typeface="B Nazanin" panose="00000400000000000000" pitchFamily="2" charset="-78"/>
                        </a:rPr>
                        <a:t>در کودک 2 تا 12 ماهه : 50 تا در دقيقه يا بيشتر </a:t>
                      </a:r>
                      <a:endParaRPr lang="en-US" sz="1600" dirty="0">
                        <a:effectLst/>
                        <a:cs typeface="B Nazanin" panose="00000400000000000000" pitchFamily="2" charset="-78"/>
                      </a:endParaRPr>
                    </a:p>
                    <a:p>
                      <a:pPr marL="0" marR="0" algn="just" rtl="1">
                        <a:lnSpc>
                          <a:spcPct val="100000"/>
                        </a:lnSpc>
                        <a:spcBef>
                          <a:spcPts val="0"/>
                        </a:spcBef>
                        <a:spcAft>
                          <a:spcPts val="0"/>
                        </a:spcAft>
                      </a:pPr>
                      <a:r>
                        <a:rPr lang="fa-IR" sz="1600" dirty="0">
                          <a:effectLst/>
                          <a:cs typeface="B Nazanin" panose="00000400000000000000" pitchFamily="2" charset="-78"/>
                        </a:rPr>
                        <a:t>در کودک 12 ماه تا 5 ساله : 40 تا در دقيقه يا بيشتر </a:t>
                      </a:r>
                      <a:endParaRPr lang="en-US" sz="1600" dirty="0">
                        <a:effectLst/>
                        <a:cs typeface="B Nazanin" panose="00000400000000000000" pitchFamily="2" charset="-78"/>
                      </a:endParaRPr>
                    </a:p>
                    <a:p>
                      <a:pPr marL="0" marR="0" algn="just" rtl="1">
                        <a:lnSpc>
                          <a:spcPct val="100000"/>
                        </a:lnSpc>
                        <a:spcBef>
                          <a:spcPts val="0"/>
                        </a:spcBef>
                        <a:spcAft>
                          <a:spcPts val="0"/>
                        </a:spcAft>
                      </a:pPr>
                      <a:r>
                        <a:rPr lang="fa-IR" sz="1600" dirty="0">
                          <a:solidFill>
                            <a:schemeClr val="tx2">
                              <a:lumMod val="75000"/>
                            </a:schemeClr>
                          </a:solidFill>
                          <a:effectLst/>
                          <a:cs typeface="B Nazanin" panose="00000400000000000000" pitchFamily="2" charset="-78"/>
                        </a:rPr>
                        <a:t>تنفس خیلی تند : تعداد تنفس بیش از 70 تا ( در دو بار شمارش )</a:t>
                      </a:r>
                      <a:endParaRPr lang="en-US" sz="1600" dirty="0">
                        <a:solidFill>
                          <a:schemeClr val="tx2">
                            <a:lumMod val="75000"/>
                          </a:schemeClr>
                        </a:solidFill>
                        <a:effectLst/>
                        <a:latin typeface="Times New Roman" panose="02020603050405020304" pitchFamily="18" charset="0"/>
                        <a:ea typeface="Calibri" panose="020F0502020204030204" pitchFamily="34" charset="0"/>
                        <a:cs typeface="B Nazanin" panose="00000400000000000000" pitchFamily="2" charset="-78"/>
                      </a:endParaRPr>
                    </a:p>
                  </a:txBody>
                  <a:tcPr marL="80364" marR="80364" marT="0" marB="0"/>
                </a:tc>
                <a:extLst>
                  <a:ext uri="{0D108BD9-81ED-4DB2-BD59-A6C34878D82A}">
                    <a16:rowId xmlns:a16="http://schemas.microsoft.com/office/drawing/2014/main" val="765382369"/>
                  </a:ext>
                </a:extLst>
              </a:tr>
            </a:tbl>
          </a:graphicData>
        </a:graphic>
      </p:graphicFrame>
    </p:spTree>
    <p:extLst>
      <p:ext uri="{BB962C8B-B14F-4D97-AF65-F5344CB8AC3E}">
        <p14:creationId xmlns:p14="http://schemas.microsoft.com/office/powerpoint/2010/main" val="286477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5060791"/>
            <a:ext cx="2331720" cy="1325563"/>
          </a:xfrm>
        </p:spPr>
        <p:txBody>
          <a:bodyPr>
            <a:normAutofit/>
          </a:bodyPr>
          <a:lstStyle/>
          <a:p>
            <a:r>
              <a:rPr lang="fa-IR" sz="3600" dirty="0" smtClean="0">
                <a:solidFill>
                  <a:srgbClr val="C00000"/>
                </a:solidFill>
                <a:cs typeface="B Titr" panose="00000700000000000000" pitchFamily="2" charset="-78"/>
              </a:rPr>
              <a:t>تنفس تند</a:t>
            </a:r>
            <a:endParaRPr lang="en-US" sz="3600" dirty="0">
              <a:solidFill>
                <a:srgbClr val="C00000"/>
              </a:solidFill>
              <a:cs typeface="B Titr" panose="00000700000000000000" pitchFamily="2" charset="-78"/>
            </a:endParaRPr>
          </a:p>
        </p:txBody>
      </p:sp>
      <p:pic>
        <p:nvPicPr>
          <p:cNvPr id="4" name="Content Placeholder 3"/>
          <p:cNvPicPr>
            <a:picLocks noGrp="1" noChangeAspect="1"/>
          </p:cNvPicPr>
          <p:nvPr>
            <p:ph idx="1"/>
          </p:nvPr>
        </p:nvPicPr>
        <p:blipFill rotWithShape="1">
          <a:blip r:embed="rId2"/>
          <a:srcRect l="16826" r="17264"/>
          <a:stretch/>
        </p:blipFill>
        <p:spPr>
          <a:xfrm>
            <a:off x="101600" y="44768"/>
            <a:ext cx="5994400" cy="4351338"/>
          </a:xfrm>
          <a:prstGeom prst="rect">
            <a:avLst/>
          </a:prstGeom>
        </p:spPr>
      </p:pic>
      <p:pic>
        <p:nvPicPr>
          <p:cNvPr id="5" name="Picture 4"/>
          <p:cNvPicPr>
            <a:picLocks noChangeAspect="1"/>
          </p:cNvPicPr>
          <p:nvPr/>
        </p:nvPicPr>
        <p:blipFill rotWithShape="1">
          <a:blip r:embed="rId3"/>
          <a:srcRect l="17365" t="17478" r="17365" b="13712"/>
          <a:stretch/>
        </p:blipFill>
        <p:spPr>
          <a:xfrm>
            <a:off x="6238240" y="67946"/>
            <a:ext cx="5953760" cy="4185920"/>
          </a:xfrm>
          <a:prstGeom prst="rect">
            <a:avLst/>
          </a:prstGeom>
        </p:spPr>
      </p:pic>
      <p:pic>
        <p:nvPicPr>
          <p:cNvPr id="6" name="Content Placeholder 4"/>
          <p:cNvPicPr>
            <a:picLocks noChangeAspect="1"/>
          </p:cNvPicPr>
          <p:nvPr/>
        </p:nvPicPr>
        <p:blipFill rotWithShape="1">
          <a:blip r:embed="rId4"/>
          <a:srcRect l="12933" r="12350" b="12601"/>
          <a:stretch/>
        </p:blipFill>
        <p:spPr>
          <a:xfrm>
            <a:off x="3159760" y="4396106"/>
            <a:ext cx="5201920" cy="2654934"/>
          </a:xfrm>
          <a:prstGeom prst="rect">
            <a:avLst/>
          </a:prstGeom>
        </p:spPr>
      </p:pic>
    </p:spTree>
    <p:extLst>
      <p:ext uri="{BB962C8B-B14F-4D97-AF65-F5344CB8AC3E}">
        <p14:creationId xmlns:p14="http://schemas.microsoft.com/office/powerpoint/2010/main" val="391300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34" y="96627"/>
            <a:ext cx="11556460" cy="6673823"/>
          </a:xfrm>
          <a:solidFill>
            <a:schemeClr val="bg1">
              <a:lumMod val="95000"/>
            </a:schemeClr>
          </a:solidFill>
        </p:spPr>
        <p:txBody>
          <a:bodyPr>
            <a:noAutofit/>
          </a:bodyPr>
          <a:lstStyle/>
          <a:p>
            <a:pPr marL="0" indent="0" algn="just" rtl="1">
              <a:buNone/>
            </a:pPr>
            <a:r>
              <a:rPr lang="fa-IR" b="1" dirty="0">
                <a:cs typeface="B Titr" panose="00000700000000000000" pitchFamily="2" charset="-78"/>
              </a:rPr>
              <a:t>نگاه </a:t>
            </a:r>
            <a:r>
              <a:rPr lang="fa-IR" b="1" dirty="0" smtClean="0">
                <a:cs typeface="B Titr" panose="00000700000000000000" pitchFamily="2" charset="-78"/>
              </a:rPr>
              <a:t>کنید</a:t>
            </a:r>
            <a:endParaRPr lang="fa-IR" b="1" dirty="0" smtClean="0">
              <a:cs typeface="B Nazanin" panose="00000400000000000000" pitchFamily="2" charset="-78"/>
            </a:endParaRPr>
          </a:p>
          <a:p>
            <a:pPr marL="0" indent="0" algn="just" rtl="1">
              <a:lnSpc>
                <a:spcPct val="150000"/>
              </a:lnSpc>
              <a:buNone/>
            </a:pPr>
            <a:r>
              <a:rPr lang="fa-IR" sz="2000" b="1" dirty="0" smtClean="0">
                <a:cs typeface="B Nazanin" panose="00000400000000000000" pitchFamily="2" charset="-78"/>
              </a:rPr>
              <a:t>برای توکشیدگی قفسه سینه </a:t>
            </a:r>
            <a:endParaRPr lang="en-US" sz="2000" dirty="0" smtClean="0">
              <a:cs typeface="B Nazanin" panose="00000400000000000000" pitchFamily="2" charset="-78"/>
            </a:endParaRPr>
          </a:p>
          <a:p>
            <a:pPr marL="0" indent="0" algn="just" rtl="1">
              <a:lnSpc>
                <a:spcPct val="150000"/>
              </a:lnSpc>
              <a:buNone/>
            </a:pPr>
            <a:r>
              <a:rPr lang="fa-IR" sz="2000" dirty="0" smtClean="0">
                <a:cs typeface="B Nazanin" panose="00000400000000000000" pitchFamily="2" charset="-78"/>
              </a:rPr>
              <a:t>توکشیدگی سینه زمانی اتفاق می‌افتد که کودک نیازمند تلاش بیشتر برای تنفس است. شما باید توکشیدگی قفسه سینه را هنگام دم مشاهده کنید. </a:t>
            </a:r>
            <a:endParaRPr lang="en-US" sz="2000" dirty="0" smtClean="0">
              <a:cs typeface="B Nazanin" panose="00000400000000000000" pitchFamily="2" charset="-78"/>
            </a:endParaRPr>
          </a:p>
          <a:p>
            <a:pPr marL="0" indent="0" algn="just" rtl="1">
              <a:lnSpc>
                <a:spcPct val="150000"/>
              </a:lnSpc>
              <a:buNone/>
            </a:pPr>
            <a:r>
              <a:rPr lang="fa-IR" sz="2000" dirty="0" smtClean="0">
                <a:cs typeface="B Nazanin" panose="00000400000000000000" pitchFamily="2" charset="-78"/>
              </a:rPr>
              <a:t>در تنفس نرمال تمام دیواره قفسه سینه (بالا و پایین) و نیز شکم در هنگام دم به بیرون حرکت می‌کنند. اگر هنگام دم قسمت پایینی دیواره قفسه سینه (دنده‌های تحتانی) به داخل کشیده شوند یعنی توکشیدگی قفسه سینه اتفاق افتاده است. به عکس‌های زیر دقت کنید. </a:t>
            </a:r>
          </a:p>
          <a:p>
            <a:pPr marL="0" indent="0" algn="just" rtl="1">
              <a:lnSpc>
                <a:spcPct val="150000"/>
              </a:lnSpc>
              <a:buNone/>
            </a:pPr>
            <a:r>
              <a:rPr lang="fa-IR" sz="2000" dirty="0" smtClean="0">
                <a:cs typeface="B Nazanin" panose="00000400000000000000" pitchFamily="2" charset="-78"/>
              </a:rPr>
              <a:t>جهت اثبات توکشیدگی قفسه سینه باید در تمام طول مدتی که کودک را مشاهده می‌کنید این حالت وجود داشته باشد و دیده شود. اگر هنگام دم توکشیده شدن قسمت تحتانی دیواره قفسه سینه را نبینید یعنی کودک توکشیدگی قفسه سینه ندارد. </a:t>
            </a:r>
            <a:endParaRPr lang="en-US" sz="2000" dirty="0" smtClean="0">
              <a:cs typeface="B Nazanin" panose="00000400000000000000" pitchFamily="2" charset="-78"/>
            </a:endParaRPr>
          </a:p>
          <a:p>
            <a:pPr marL="0" indent="0" algn="just" rtl="1">
              <a:lnSpc>
                <a:spcPct val="150000"/>
              </a:lnSpc>
              <a:buNone/>
            </a:pPr>
            <a:r>
              <a:rPr lang="fa-IR" sz="2000" dirty="0" smtClean="0">
                <a:cs typeface="B Nazanin" panose="00000400000000000000" pitchFamily="2" charset="-78"/>
              </a:rPr>
              <a:t>در اینجا چند نکته کمک کننده در مورد توکشیدگی قفسه سینه وجود دارد: </a:t>
            </a:r>
            <a:endParaRPr lang="en-US" sz="2000" dirty="0" smtClean="0">
              <a:cs typeface="B Nazanin" panose="00000400000000000000" pitchFamily="2" charset="-78"/>
            </a:endParaRPr>
          </a:p>
          <a:p>
            <a:pPr marL="0" lvl="0" indent="0" algn="just" rtl="1">
              <a:lnSpc>
                <a:spcPct val="150000"/>
              </a:lnSpc>
              <a:buNone/>
            </a:pPr>
            <a:r>
              <a:rPr lang="fa-IR" sz="2000" dirty="0" smtClean="0">
                <a:cs typeface="B Nazanin" panose="00000400000000000000" pitchFamily="2" charset="-78"/>
              </a:rPr>
              <a:t>از مراقب کودک بخواهید که پیراهن کودک را بالا بزند. (اگر قبلاً برای شمارش تنفس این کار را نکرده‌اید) </a:t>
            </a:r>
            <a:endParaRPr lang="en-US" sz="2000" dirty="0" smtClean="0">
              <a:cs typeface="B Nazanin" panose="00000400000000000000" pitchFamily="2" charset="-78"/>
            </a:endParaRPr>
          </a:p>
          <a:p>
            <a:pPr marL="0" lvl="0" indent="0" algn="just" rtl="1">
              <a:lnSpc>
                <a:spcPct val="150000"/>
              </a:lnSpc>
              <a:buNone/>
            </a:pPr>
            <a:r>
              <a:rPr lang="fa-IR" sz="2000" dirty="0" smtClean="0">
                <a:cs typeface="B Nazanin" panose="00000400000000000000" pitchFamily="2" charset="-78"/>
              </a:rPr>
              <a:t>اگر بدن کودک در ناحیه بین دنده‌ها تا لگن در حالت خمیده باشد مشاهده حرکت دیواره قفسه سینه سخت است. از مراقب بخواهید که کودک را در حالت خوابیده در بغل خود نگه دارد. </a:t>
            </a:r>
            <a:endParaRPr lang="en-US" sz="2000" dirty="0" smtClean="0">
              <a:cs typeface="B Nazanin" panose="00000400000000000000" pitchFamily="2" charset="-78"/>
            </a:endParaRPr>
          </a:p>
          <a:p>
            <a:pPr marL="0" indent="0" algn="just"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308595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عکس</a:t>
            </a:r>
            <a:endParaRPr lang="fa-IR" dirty="0"/>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rotWithShape="1">
          <a:blip r:embed="rId2"/>
          <a:srcRect l="24167" t="17378" r="23958" b="24667"/>
          <a:stretch/>
        </p:blipFill>
        <p:spPr>
          <a:xfrm>
            <a:off x="0" y="1463040"/>
            <a:ext cx="5059680" cy="3312160"/>
          </a:xfrm>
          <a:prstGeom prst="rect">
            <a:avLst/>
          </a:prstGeom>
        </p:spPr>
      </p:pic>
      <p:pic>
        <p:nvPicPr>
          <p:cNvPr id="5" name="Picture 4"/>
          <p:cNvPicPr>
            <a:picLocks noChangeAspect="1"/>
          </p:cNvPicPr>
          <p:nvPr/>
        </p:nvPicPr>
        <p:blipFill rotWithShape="1">
          <a:blip r:embed="rId3"/>
          <a:srcRect l="23827" t="10267" r="22021" b="16489"/>
          <a:stretch/>
        </p:blipFill>
        <p:spPr>
          <a:xfrm>
            <a:off x="5059680" y="647144"/>
            <a:ext cx="3048000" cy="4185920"/>
          </a:xfrm>
          <a:prstGeom prst="rect">
            <a:avLst/>
          </a:prstGeom>
        </p:spPr>
      </p:pic>
      <p:pic>
        <p:nvPicPr>
          <p:cNvPr id="6" name="Picture 5"/>
          <p:cNvPicPr>
            <a:picLocks noChangeAspect="1"/>
          </p:cNvPicPr>
          <p:nvPr/>
        </p:nvPicPr>
        <p:blipFill rotWithShape="1">
          <a:blip r:embed="rId4"/>
          <a:srcRect l="26242" t="14316" r="22764" b="26661"/>
          <a:stretch/>
        </p:blipFill>
        <p:spPr>
          <a:xfrm>
            <a:off x="8107680" y="705009"/>
            <a:ext cx="3129280" cy="4070191"/>
          </a:xfrm>
          <a:prstGeom prst="rect">
            <a:avLst/>
          </a:prstGeom>
        </p:spPr>
      </p:pic>
    </p:spTree>
    <p:extLst>
      <p:ext uri="{BB962C8B-B14F-4D97-AF65-F5344CB8AC3E}">
        <p14:creationId xmlns:p14="http://schemas.microsoft.com/office/powerpoint/2010/main" val="3143766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87679" y="-175745"/>
            <a:ext cx="11452683" cy="6115520"/>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30000"/>
              </a:lnSpc>
              <a:spcBef>
                <a:spcPct val="0"/>
              </a:spcBef>
              <a:spcAft>
                <a:spcPct val="0"/>
              </a:spcAft>
              <a:buClrTx/>
              <a:buSzTx/>
              <a:buFontTx/>
              <a:buNone/>
              <a:tabLst/>
            </a:pPr>
            <a:r>
              <a:rPr kumimoji="0" lang="fa-IR" sz="2800" b="1" i="0" u="none" strike="noStrike" cap="none" normalizeH="0" baseline="0" dirty="0" smtClean="0">
                <a:ln>
                  <a:noFill/>
                </a:ln>
                <a:effectLst/>
                <a:latin typeface="Arial" panose="020B0604020202020204" pitchFamily="34" charset="0"/>
                <a:ea typeface="Calibri" panose="020F0502020204030204" pitchFamily="34" charset="0"/>
                <a:cs typeface="B Nazanin" panose="00000400000000000000" pitchFamily="2" charset="-78"/>
              </a:rPr>
              <a:t>گوش کنید </a:t>
            </a:r>
            <a:endParaRPr kumimoji="0" lang="en-US" sz="2800" b="1" i="0" u="none" strike="noStrike" cap="none" normalizeH="0" baseline="0" dirty="0" smtClean="0">
              <a:ln>
                <a:noFill/>
              </a:ln>
              <a:effectLst/>
              <a:latin typeface="Arial" panose="020B0604020202020204" pitchFamily="34" charset="0"/>
              <a:cs typeface="B Nazanin" panose="00000400000000000000" pitchFamily="2" charset="-78"/>
            </a:endParaRPr>
          </a:p>
          <a:p>
            <a:pPr lvl="0" algn="justLow" rtl="1" eaLnBrk="0" fontAlgn="base" hangingPunct="0">
              <a:lnSpc>
                <a:spcPct val="200000"/>
              </a:lnSpc>
              <a:spcBef>
                <a:spcPct val="0"/>
              </a:spcBef>
              <a:spcAft>
                <a:spcPct val="0"/>
              </a:spcAft>
            </a:pPr>
            <a:r>
              <a:rPr kumimoji="0" lang="fa-I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استریدور یک صدای خشن است که</a:t>
            </a:r>
            <a:r>
              <a:rPr lang="fa-IR" sz="2000" dirty="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Arial" panose="020B0604020202020204" pitchFamily="34" charset="0"/>
                <a:ea typeface="Calibri" panose="020F0502020204030204" pitchFamily="34" charset="0"/>
                <a:cs typeface="B Nazanin" panose="00000400000000000000" pitchFamily="2" charset="-78"/>
              </a:rPr>
              <a:t>به واسطه تداخل التهاب با ورود هوا به داخل ریه‌ها </a:t>
            </a:r>
            <a:r>
              <a:rPr lang="fa-IR" sz="2000" b="1" dirty="0" smtClean="0">
                <a:latin typeface="Arial" panose="020B0604020202020204" pitchFamily="34" charset="0"/>
                <a:ea typeface="Calibri" panose="020F0502020204030204" pitchFamily="34" charset="0"/>
                <a:cs typeface="B Nazanin" panose="00000400000000000000" pitchFamily="2" charset="-78"/>
              </a:rPr>
              <a:t>هنگام </a:t>
            </a:r>
            <a:r>
              <a:rPr kumimoji="0" lang="fa-I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دم ایجاد می‌شود. علت آن تورم حنجره یا اجزای درون آن  می باشد. این وضعیت‌ها را خروسک می‌نامیم. این تورم با ورود هوا به داخل ریه‌ها تداخل می‌کند. اگر التهاب مجرای هوایی را مسدود کند تهدیدکننده حیات است. </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جهت مشاهده و شنیدن استریدور، هنگام دم دقت نمایید. سپس از نظر استریدور گوش دهید. گوش خود را نزدیک دهان کودک قرار دهید چرا که شنیدن استریدور ممکن است دشوار باشد. گه گاه اگر بینی کودک مسدود باشد صدای مرطوبی می‌شنوید. بینی را تمیز کنید و دوباره گوش کنید.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برای شنیدن استریدور مطمئن باشید که کودک آرام است. در کودکی که خیلی بدحال نیست استریدور موقع گریه یا بیقراری شنیده می‌شود. اما کودکی که آرام است و هنوز استریدور دارد یعنی یک وضعیت خطرناک دارد. </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Nazanin" panose="00000400000000000000" pitchFamily="2" charset="-78"/>
              </a:rPr>
              <a:t>ممکن است شما یک صدای خس خس هنگام بازدم بشنوید. این صدا استریدور نیست. </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11323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400" y="565784"/>
            <a:ext cx="10515600" cy="5936615"/>
          </a:xfrm>
          <a:solidFill>
            <a:schemeClr val="bg1">
              <a:lumMod val="95000"/>
            </a:schemeClr>
          </a:solidFill>
        </p:spPr>
        <p:txBody>
          <a:bodyPr>
            <a:normAutofit lnSpcReduction="10000"/>
          </a:bodyPr>
          <a:lstStyle/>
          <a:p>
            <a:pPr marL="0" indent="0" algn="just" rtl="1">
              <a:lnSpc>
                <a:spcPct val="150000"/>
              </a:lnSpc>
              <a:buNone/>
            </a:pPr>
            <a:r>
              <a:rPr lang="fa-IR" b="1" dirty="0" smtClean="0">
                <a:cs typeface="B Nazanin" panose="00000400000000000000" pitchFamily="2" charset="-78"/>
              </a:rPr>
              <a:t>خس خس یا ویزینگ </a:t>
            </a:r>
            <a:r>
              <a:rPr lang="fa-IR" b="1" dirty="0">
                <a:cs typeface="B Nazanin" panose="00000400000000000000" pitchFamily="2" charset="-78"/>
              </a:rPr>
              <a:t>را نگاه و سمع کنید. </a:t>
            </a:r>
            <a:endParaRPr lang="en-US" b="1" dirty="0">
              <a:cs typeface="B Nazanin" panose="00000400000000000000" pitchFamily="2" charset="-78"/>
            </a:endParaRPr>
          </a:p>
          <a:p>
            <a:pPr marL="0" indent="0" algn="just" rtl="1">
              <a:lnSpc>
                <a:spcPct val="150000"/>
              </a:lnSpc>
              <a:buNone/>
            </a:pPr>
            <a:r>
              <a:rPr lang="fa-IR" b="1" dirty="0">
                <a:cs typeface="B Nazanin" panose="00000400000000000000" pitchFamily="2" charset="-78"/>
              </a:rPr>
              <a:t>ویزینگ یک صدای سوت مانند </a:t>
            </a:r>
            <a:r>
              <a:rPr lang="fa-IR" b="1" dirty="0" smtClean="0">
                <a:cs typeface="B Nazanin" panose="00000400000000000000" pitchFamily="2" charset="-78"/>
              </a:rPr>
              <a:t>است </a:t>
            </a:r>
            <a:r>
              <a:rPr lang="fa-IR" b="1" dirty="0">
                <a:cs typeface="B Nazanin" panose="00000400000000000000" pitchFamily="2" charset="-78"/>
              </a:rPr>
              <a:t>که در انتهای بازدم شنیده می‌شود. لازمه ایجاد ویزینگ تنگی راه‌های هوایی کوچک است. </a:t>
            </a:r>
            <a:endParaRPr lang="en-US" b="1" dirty="0">
              <a:cs typeface="B Nazanin" panose="00000400000000000000" pitchFamily="2" charset="-78"/>
            </a:endParaRPr>
          </a:p>
          <a:p>
            <a:pPr marL="0" indent="0" algn="just" rtl="1">
              <a:lnSpc>
                <a:spcPct val="150000"/>
              </a:lnSpc>
              <a:buNone/>
            </a:pPr>
            <a:r>
              <a:rPr lang="fa-IR" b="1" dirty="0">
                <a:cs typeface="B Nazanin" panose="00000400000000000000" pitchFamily="2" charset="-78"/>
              </a:rPr>
              <a:t>برای شنیدن ویزینگ در حالی که کودک آرام است گوش خود را نزدیک دهان کودک قرار دهید. هنگام گوش کردن به تنفس کودک نگاه کنید تا متوجه شوید صدا هنگام بازدم ایجاد می‌شود. </a:t>
            </a:r>
            <a:endParaRPr lang="en-US" b="1" dirty="0">
              <a:cs typeface="B Nazanin" panose="00000400000000000000" pitchFamily="2" charset="-78"/>
            </a:endParaRPr>
          </a:p>
          <a:p>
            <a:pPr marL="0" indent="0" algn="just" rtl="1">
              <a:lnSpc>
                <a:spcPct val="150000"/>
              </a:lnSpc>
              <a:buNone/>
            </a:pPr>
            <a:r>
              <a:rPr lang="fa-IR" b="1" dirty="0">
                <a:cs typeface="B Nazanin" panose="00000400000000000000" pitchFamily="2" charset="-78"/>
              </a:rPr>
              <a:t>اگر کودک ویزینگ به همراه تنفس تند یا توکشیدگی قفسه سینه دارد: باید بررسی‌های اضافه‌تری انجام دهید. از </a:t>
            </a:r>
            <a:r>
              <a:rPr lang="fa-IR" b="1" dirty="0" smtClean="0">
                <a:cs typeface="B Nazanin" panose="00000400000000000000" pitchFamily="2" charset="-78"/>
              </a:rPr>
              <a:t>سالبو تامل طبق دستور استفاده </a:t>
            </a:r>
            <a:r>
              <a:rPr lang="fa-IR" b="1" dirty="0">
                <a:cs typeface="B Nazanin" panose="00000400000000000000" pitchFamily="2" charset="-78"/>
              </a:rPr>
              <a:t>کنید. سپس مجدداً نفس‌ها را بشمارید و به توکشیدگی قفسه سینه دقت نمایید. سپس مشکل را طبقه‌بندی کنید. </a:t>
            </a:r>
            <a:endParaRPr lang="en-US" b="1" dirty="0">
              <a:cs typeface="B Nazanin" panose="00000400000000000000" pitchFamily="2" charset="-78"/>
            </a:endParaRPr>
          </a:p>
          <a:p>
            <a:pPr marL="0" indent="0" algn="just">
              <a:lnSpc>
                <a:spcPct val="150000"/>
              </a:lnSpc>
              <a:buNone/>
            </a:pPr>
            <a:endParaRPr lang="en-US" b="1" dirty="0">
              <a:cs typeface="B Nazanin" panose="00000400000000000000" pitchFamily="2" charset="-78"/>
            </a:endParaRPr>
          </a:p>
        </p:txBody>
      </p:sp>
    </p:spTree>
    <p:extLst>
      <p:ext uri="{BB962C8B-B14F-4D97-AF65-F5344CB8AC3E}">
        <p14:creationId xmlns:p14="http://schemas.microsoft.com/office/powerpoint/2010/main" val="1719807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47" y="21160"/>
            <a:ext cx="4886560" cy="964561"/>
          </a:xfrm>
        </p:spPr>
        <p:txBody>
          <a:bodyPr>
            <a:normAutofit fontScale="90000"/>
          </a:bodyPr>
          <a:lstStyle/>
          <a:p>
            <a:pPr lvl="0"/>
            <a:r>
              <a:rPr lang="fa-IR" altLang="en-US" sz="3200" b="1" dirty="0">
                <a:latin typeface="Times New Roman" panose="02020603050405020304" pitchFamily="18" charset="0"/>
                <a:ea typeface="Calibri" panose="020F0502020204030204" pitchFamily="34" charset="0"/>
                <a:cs typeface="B Titr" panose="00000700000000000000" pitchFamily="2" charset="-78"/>
              </a:rPr>
              <a:t>سرفه و تنفس مشکل       </a:t>
            </a:r>
            <a:r>
              <a:rPr lang="en-US" altLang="en-US" sz="3200" dirty="0">
                <a:cs typeface="B Titr" panose="00000700000000000000" pitchFamily="2" charset="-78"/>
              </a:rPr>
              <a:t/>
            </a:r>
            <a:br>
              <a:rPr lang="en-US" altLang="en-US" sz="3200" dirty="0">
                <a:cs typeface="B Titr" panose="00000700000000000000" pitchFamily="2" charset="-78"/>
              </a:rPr>
            </a:br>
            <a:endParaRPr lang="en-US" sz="3200" dirty="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322540465"/>
              </p:ext>
            </p:extLst>
          </p:nvPr>
        </p:nvGraphicFramePr>
        <p:xfrm>
          <a:off x="141361" y="581009"/>
          <a:ext cx="11859232" cy="6309304"/>
        </p:xfrm>
        <a:graphic>
          <a:graphicData uri="http://schemas.openxmlformats.org/drawingml/2006/table">
            <a:tbl>
              <a:tblPr rtl="1" firstRow="1" firstCol="1" bandRow="1">
                <a:tableStyleId>{0505E3EF-67EA-436B-97B2-0124C06EBD24}</a:tableStyleId>
              </a:tblPr>
              <a:tblGrid>
                <a:gridCol w="3339120">
                  <a:extLst>
                    <a:ext uri="{9D8B030D-6E8A-4147-A177-3AD203B41FA5}">
                      <a16:colId xmlns:a16="http://schemas.microsoft.com/office/drawing/2014/main" val="972679887"/>
                    </a:ext>
                  </a:extLst>
                </a:gridCol>
                <a:gridCol w="2147536">
                  <a:extLst>
                    <a:ext uri="{9D8B030D-6E8A-4147-A177-3AD203B41FA5}">
                      <a16:colId xmlns:a16="http://schemas.microsoft.com/office/drawing/2014/main" val="2012131273"/>
                    </a:ext>
                  </a:extLst>
                </a:gridCol>
                <a:gridCol w="6372576">
                  <a:extLst>
                    <a:ext uri="{9D8B030D-6E8A-4147-A177-3AD203B41FA5}">
                      <a16:colId xmlns:a16="http://schemas.microsoft.com/office/drawing/2014/main" val="1771328248"/>
                    </a:ext>
                  </a:extLst>
                </a:gridCol>
              </a:tblGrid>
              <a:tr h="365760">
                <a:tc>
                  <a:txBody>
                    <a:bodyPr/>
                    <a:lstStyle/>
                    <a:p>
                      <a:pPr marL="0" marR="0" indent="0" algn="ctr" rtl="1">
                        <a:spcBef>
                          <a:spcPts val="0"/>
                        </a:spcBef>
                        <a:spcAft>
                          <a:spcPts val="0"/>
                        </a:spcAft>
                      </a:pPr>
                      <a:r>
                        <a:rPr lang="fa-IR" sz="2400" b="1" kern="0">
                          <a:effectLst/>
                          <a:cs typeface="B Nazanin" panose="00000400000000000000" pitchFamily="2" charset="-78"/>
                        </a:rPr>
                        <a:t>علائم و نشانه های خطر</a:t>
                      </a:r>
                      <a:endParaRPr lang="en-US" sz="2400" b="1" kern="0">
                        <a:effectLst/>
                        <a:latin typeface="Times New Roman" panose="02020603050405020304" pitchFamily="18" charset="0"/>
                        <a:cs typeface="B Nazanin" panose="00000400000000000000" pitchFamily="2" charset="-78"/>
                      </a:endParaRPr>
                    </a:p>
                  </a:txBody>
                  <a:tcPr marL="68751" marR="68751" marT="0" marB="0"/>
                </a:tc>
                <a:tc>
                  <a:txBody>
                    <a:bodyPr/>
                    <a:lstStyle/>
                    <a:p>
                      <a:pPr marL="0" marR="0" algn="ctr" rtl="1">
                        <a:spcBef>
                          <a:spcPts val="0"/>
                        </a:spcBef>
                        <a:spcAft>
                          <a:spcPts val="0"/>
                        </a:spcAft>
                      </a:pPr>
                      <a:r>
                        <a:rPr lang="fa-IR" sz="2400" b="1" dirty="0">
                          <a:effectLst/>
                          <a:cs typeface="B Nazanin" panose="00000400000000000000" pitchFamily="2" charset="-78"/>
                        </a:rPr>
                        <a:t>طبقه بندی</a:t>
                      </a:r>
                      <a:endParaRPr lang="en-US" sz="24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nchor="ctr"/>
                </a:tc>
                <a:tc>
                  <a:txBody>
                    <a:bodyPr/>
                    <a:lstStyle/>
                    <a:p>
                      <a:pPr marL="129540" marR="0" indent="0" algn="ctr" rtl="1">
                        <a:spcBef>
                          <a:spcPts val="0"/>
                        </a:spcBef>
                        <a:spcAft>
                          <a:spcPts val="0"/>
                        </a:spcAft>
                      </a:pPr>
                      <a:r>
                        <a:rPr lang="fa-IR" sz="2400" b="1">
                          <a:effectLst/>
                          <a:cs typeface="B Nazanin" panose="00000400000000000000" pitchFamily="2" charset="-78"/>
                        </a:rPr>
                        <a:t>اقدام مناسب</a:t>
                      </a:r>
                      <a:endParaRPr lang="en-US" sz="2400" b="1">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tc>
                <a:extLst>
                  <a:ext uri="{0D108BD9-81ED-4DB2-BD59-A6C34878D82A}">
                    <a16:rowId xmlns:a16="http://schemas.microsoft.com/office/drawing/2014/main" val="1977534707"/>
                  </a:ext>
                </a:extLst>
              </a:tr>
              <a:tr h="1828800">
                <a:tc>
                  <a:txBody>
                    <a:bodyPr/>
                    <a:lstStyle/>
                    <a:p>
                      <a:pPr marL="21590" marR="0" indent="0" algn="r" rtl="1">
                        <a:spcBef>
                          <a:spcPts val="0"/>
                        </a:spcBef>
                        <a:spcAft>
                          <a:spcPts val="0"/>
                        </a:spcAft>
                      </a:pPr>
                      <a:r>
                        <a:rPr lang="fa-IR" sz="2000" b="1" kern="0" dirty="0">
                          <a:effectLst/>
                          <a:cs typeface="B Nazanin" panose="00000400000000000000" pitchFamily="2" charset="-78"/>
                        </a:rPr>
                        <a:t>وجود هر یک از  نشانه های خطر</a:t>
                      </a:r>
                      <a:endParaRPr lang="en-US" sz="2000" b="1" kern="0" dirty="0">
                        <a:effectLst/>
                        <a:cs typeface="B Nazanin" panose="00000400000000000000" pitchFamily="2" charset="-78"/>
                      </a:endParaRPr>
                    </a:p>
                    <a:p>
                      <a:pPr marL="21590" marR="0" indent="0" algn="r" rtl="1">
                        <a:spcBef>
                          <a:spcPts val="0"/>
                        </a:spcBef>
                        <a:spcAft>
                          <a:spcPts val="0"/>
                        </a:spcAft>
                      </a:pPr>
                      <a:r>
                        <a:rPr lang="fa-IR" sz="2000" b="1" kern="0" dirty="0">
                          <a:effectLst/>
                          <a:cs typeface="B Nazanin" panose="00000400000000000000" pitchFamily="2" charset="-78"/>
                        </a:rPr>
                        <a:t>یا </a:t>
                      </a:r>
                      <a:endParaRPr lang="en-US" sz="2000" b="1" kern="0" dirty="0">
                        <a:effectLst/>
                        <a:cs typeface="B Nazanin" panose="00000400000000000000" pitchFamily="2" charset="-78"/>
                      </a:endParaRPr>
                    </a:p>
                    <a:p>
                      <a:pPr marL="21590" marR="0" indent="0" algn="r" rtl="1">
                        <a:spcBef>
                          <a:spcPts val="0"/>
                        </a:spcBef>
                        <a:spcAft>
                          <a:spcPts val="0"/>
                        </a:spcAft>
                      </a:pPr>
                      <a:r>
                        <a:rPr lang="fa-IR" sz="2000" b="1" kern="0" dirty="0">
                          <a:effectLst/>
                          <a:cs typeface="B Nazanin" panose="00000400000000000000" pitchFamily="2" charset="-78"/>
                        </a:rPr>
                        <a:t>تنفس خیلی تند </a:t>
                      </a:r>
                      <a:r>
                        <a:rPr lang="fa-IR" sz="2000" b="1" kern="0" dirty="0" smtClean="0">
                          <a:effectLst/>
                          <a:cs typeface="B Nazanin" panose="00000400000000000000" pitchFamily="2" charset="-78"/>
                        </a:rPr>
                        <a:t>(بیشتراز70) </a:t>
                      </a:r>
                      <a:r>
                        <a:rPr lang="fa-IR" sz="2000" b="1" kern="0" dirty="0">
                          <a:effectLst/>
                          <a:cs typeface="B Nazanin" panose="00000400000000000000" pitchFamily="2" charset="-78"/>
                        </a:rPr>
                        <a:t> </a:t>
                      </a:r>
                      <a:endParaRPr lang="en-US" sz="2000" b="1" kern="0" dirty="0">
                        <a:effectLst/>
                        <a:latin typeface="Times New Roman" panose="02020603050405020304" pitchFamily="18" charset="0"/>
                        <a:cs typeface="B Nazanin" panose="00000400000000000000" pitchFamily="2" charset="-78"/>
                      </a:endParaRPr>
                    </a:p>
                  </a:txBody>
                  <a:tcPr marL="68751" marR="68751" marT="0" marB="0"/>
                </a:tc>
                <a:tc>
                  <a:txBody>
                    <a:bodyPr/>
                    <a:lstStyle/>
                    <a:p>
                      <a:pPr marL="0" marR="0" algn="ctr" rtl="1">
                        <a:spcBef>
                          <a:spcPts val="0"/>
                        </a:spcBef>
                        <a:spcAft>
                          <a:spcPts val="0"/>
                        </a:spcAft>
                      </a:pPr>
                      <a:r>
                        <a:rPr lang="fa-IR" sz="2000" b="1" dirty="0">
                          <a:effectLst/>
                          <a:cs typeface="B Nazanin" panose="00000400000000000000" pitchFamily="2" charset="-78"/>
                        </a:rPr>
                        <a:t>پنومونی شديد يا بيماری خيلی شديد</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nchor="ctr">
                    <a:solidFill>
                      <a:schemeClr val="accent2"/>
                    </a:solidFill>
                  </a:tcPr>
                </a:tc>
                <a:tc>
                  <a:txBody>
                    <a:bodyPr/>
                    <a:lstStyle/>
                    <a:p>
                      <a:pPr marL="0" marR="0" lvl="0" indent="0" algn="just" rtl="1">
                        <a:spcBef>
                          <a:spcPts val="0"/>
                        </a:spcBef>
                        <a:spcAft>
                          <a:spcPts val="0"/>
                        </a:spcAft>
                        <a:buFont typeface="Symbol" panose="05050102010706020507" pitchFamily="18" charset="2"/>
                        <a:buNone/>
                      </a:pPr>
                      <a:r>
                        <a:rPr lang="fa-IR" sz="2000" b="1" kern="1200" dirty="0" smtClean="0">
                          <a:solidFill>
                            <a:schemeClr val="dk1"/>
                          </a:solidFill>
                          <a:effectLst/>
                          <a:latin typeface="+mn-lt"/>
                          <a:ea typeface="+mn-ea"/>
                          <a:cs typeface="B Nazanin" panose="00000400000000000000" pitchFamily="2" charset="-78"/>
                        </a:rPr>
                        <a:t>فاصله </a:t>
                      </a:r>
                      <a:r>
                        <a:rPr lang="fa-IR" sz="2000" b="1" kern="1200" dirty="0">
                          <a:solidFill>
                            <a:schemeClr val="dk1"/>
                          </a:solidFill>
                          <a:effectLst/>
                          <a:latin typeface="+mn-lt"/>
                          <a:ea typeface="+mn-ea"/>
                          <a:cs typeface="B Nazanin" panose="00000400000000000000" pitchFamily="2" charset="-78"/>
                        </a:rPr>
                        <a:t>تا نزديك‌ترين مركز درماني بیشتر از یک ساعت </a:t>
                      </a:r>
                      <a:r>
                        <a:rPr lang="fa-IR" sz="2000" b="1" kern="1200" dirty="0" smtClean="0">
                          <a:solidFill>
                            <a:schemeClr val="dk1"/>
                          </a:solidFill>
                          <a:effectLst/>
                          <a:latin typeface="+mn-lt"/>
                          <a:ea typeface="+mn-ea"/>
                          <a:cs typeface="B Nazanin" panose="00000400000000000000" pitchFamily="2" charset="-78"/>
                        </a:rPr>
                        <a:t>است؛ </a:t>
                      </a:r>
                      <a:r>
                        <a:rPr lang="fa-IR" sz="2000" b="1" kern="1200" dirty="0">
                          <a:solidFill>
                            <a:schemeClr val="dk1"/>
                          </a:solidFill>
                          <a:effectLst/>
                          <a:latin typeface="+mn-lt"/>
                          <a:ea typeface="+mn-ea"/>
                          <a:cs typeface="B Nazanin" panose="00000400000000000000" pitchFamily="2" charset="-78"/>
                        </a:rPr>
                        <a:t>انتقال دهید در غیر اینصورت </a:t>
                      </a:r>
                      <a:r>
                        <a:rPr lang="fa-IR" sz="2000" b="1" kern="1200" dirty="0" smtClean="0">
                          <a:solidFill>
                            <a:schemeClr val="dk1"/>
                          </a:solidFill>
                          <a:effectLst/>
                          <a:latin typeface="+mn-lt"/>
                          <a:ea typeface="+mn-ea"/>
                          <a:cs typeface="B Nazanin" panose="00000400000000000000" pitchFamily="2" charset="-78"/>
                        </a:rPr>
                        <a:t>ارجاع فوری </a:t>
                      </a:r>
                      <a:r>
                        <a:rPr lang="fa-IR" sz="2000" b="1" kern="1200" dirty="0">
                          <a:solidFill>
                            <a:schemeClr val="dk1"/>
                          </a:solidFill>
                          <a:effectLst/>
                          <a:latin typeface="+mn-lt"/>
                          <a:ea typeface="+mn-ea"/>
                          <a:cs typeface="B Nazanin" panose="00000400000000000000" pitchFamily="2" charset="-78"/>
                        </a:rPr>
                        <a:t>به پزشک </a:t>
                      </a:r>
                      <a:r>
                        <a:rPr lang="fa-IR" sz="2000" b="1" kern="1200" dirty="0" smtClean="0">
                          <a:solidFill>
                            <a:schemeClr val="dk1"/>
                          </a:solidFill>
                          <a:effectLst/>
                          <a:latin typeface="+mn-lt"/>
                          <a:ea typeface="+mn-ea"/>
                          <a:cs typeface="B Nazanin" panose="00000400000000000000" pitchFamily="2" charset="-78"/>
                        </a:rPr>
                        <a:t>مرکز</a:t>
                      </a:r>
                    </a:p>
                    <a:p>
                      <a:pPr marL="0" marR="0" lvl="0" indent="0" algn="just" rtl="1">
                        <a:spcBef>
                          <a:spcPts val="0"/>
                        </a:spcBef>
                        <a:spcAft>
                          <a:spcPts val="0"/>
                        </a:spcAft>
                        <a:buFont typeface="Symbol" panose="05050102010706020507" pitchFamily="18" charset="2"/>
                        <a:buNone/>
                      </a:pPr>
                      <a:r>
                        <a:rPr lang="fa-IR" sz="2000" b="1" kern="1200" dirty="0" smtClean="0">
                          <a:solidFill>
                            <a:schemeClr val="accent1">
                              <a:lumMod val="75000"/>
                            </a:schemeClr>
                          </a:solidFill>
                          <a:effectLst/>
                          <a:latin typeface="+mn-lt"/>
                          <a:ea typeface="+mn-ea"/>
                          <a:cs typeface="B Nazanin" panose="00000400000000000000" pitchFamily="2" charset="-78"/>
                        </a:rPr>
                        <a:t>اشباع اکسيژن را با پالس اکسی متر اندازه بگیرید و در صورتی که کمتر از  90درصد است، انتقال فوری کودک</a:t>
                      </a:r>
                      <a:endParaRPr lang="en-US" sz="2000" b="1" kern="1200" dirty="0">
                        <a:solidFill>
                          <a:schemeClr val="accent1">
                            <a:lumMod val="75000"/>
                          </a:schemeClr>
                        </a:solidFill>
                        <a:effectLst/>
                        <a:latin typeface="+mn-lt"/>
                        <a:ea typeface="+mn-ea"/>
                        <a:cs typeface="B Nazanin" panose="00000400000000000000" pitchFamily="2" charset="-78"/>
                      </a:endParaRPr>
                    </a:p>
                  </a:txBody>
                  <a:tcPr marL="152400" marR="152400" marT="0" marB="0"/>
                </a:tc>
                <a:extLst>
                  <a:ext uri="{0D108BD9-81ED-4DB2-BD59-A6C34878D82A}">
                    <a16:rowId xmlns:a16="http://schemas.microsoft.com/office/drawing/2014/main" val="2896952447"/>
                  </a:ext>
                </a:extLst>
              </a:tr>
              <a:tr h="2560320">
                <a:tc>
                  <a:txBody>
                    <a:bodyPr/>
                    <a:lstStyle/>
                    <a:p>
                      <a:pPr marL="457200" marR="0" indent="-228600" algn="r" rtl="1">
                        <a:spcBef>
                          <a:spcPts val="0"/>
                        </a:spcBef>
                        <a:spcAft>
                          <a:spcPts val="0"/>
                        </a:spcAft>
                      </a:pPr>
                      <a:r>
                        <a:rPr lang="fa-IR" sz="2000" b="1" kern="0" dirty="0">
                          <a:effectLst/>
                          <a:cs typeface="B Nazanin" panose="00000400000000000000" pitchFamily="2" charset="-78"/>
                        </a:rPr>
                        <a:t> </a:t>
                      </a:r>
                      <a:r>
                        <a:rPr lang="fa-IR" sz="2000" b="1" kern="0" dirty="0" smtClean="0">
                          <a:effectLst/>
                          <a:cs typeface="B Nazanin" panose="00000400000000000000" pitchFamily="2" charset="-78"/>
                        </a:rPr>
                        <a:t>وجود </a:t>
                      </a:r>
                      <a:r>
                        <a:rPr lang="fa-IR" sz="2000" b="1" kern="0" dirty="0">
                          <a:effectLst/>
                          <a:cs typeface="B Nazanin" panose="00000400000000000000" pitchFamily="2" charset="-78"/>
                        </a:rPr>
                        <a:t>هریک از علائم  </a:t>
                      </a:r>
                      <a:r>
                        <a:rPr lang="fa-IR" sz="2000" b="1" kern="0" dirty="0" smtClean="0">
                          <a:effectLst/>
                          <a:cs typeface="B Nazanin" panose="00000400000000000000" pitchFamily="2" charset="-78"/>
                        </a:rPr>
                        <a:t>زیر</a:t>
                      </a:r>
                    </a:p>
                    <a:p>
                      <a:pPr marL="457200" marR="0" indent="-228600" algn="r" rtl="1">
                        <a:spcBef>
                          <a:spcPts val="0"/>
                        </a:spcBef>
                        <a:spcAft>
                          <a:spcPts val="0"/>
                        </a:spcAft>
                      </a:pPr>
                      <a:r>
                        <a:rPr lang="x-none" sz="2000" b="1" kern="0" dirty="0">
                          <a:effectLst/>
                          <a:cs typeface="B Nazanin" panose="00000400000000000000" pitchFamily="2" charset="-78"/>
                        </a:rPr>
                        <a:t> </a:t>
                      </a:r>
                      <a:r>
                        <a:rPr lang="fa-IR" sz="2000" b="1" kern="0" dirty="0" smtClean="0">
                          <a:solidFill>
                            <a:schemeClr val="accent1">
                              <a:lumMod val="75000"/>
                            </a:schemeClr>
                          </a:solidFill>
                          <a:effectLst/>
                          <a:cs typeface="B Nazanin" panose="00000400000000000000" pitchFamily="2" charset="-78"/>
                        </a:rPr>
                        <a:t>توکشیدگی </a:t>
                      </a:r>
                      <a:r>
                        <a:rPr lang="fa-IR" sz="2000" b="1" kern="0" dirty="0">
                          <a:solidFill>
                            <a:schemeClr val="accent1">
                              <a:lumMod val="75000"/>
                            </a:schemeClr>
                          </a:solidFill>
                          <a:effectLst/>
                          <a:cs typeface="B Nazanin" panose="00000400000000000000" pitchFamily="2" charset="-78"/>
                        </a:rPr>
                        <a:t>قفسه سينه </a:t>
                      </a:r>
                      <a:r>
                        <a:rPr lang="fa-IR" sz="2000" b="1" kern="0" dirty="0">
                          <a:effectLst/>
                          <a:cs typeface="B Nazanin" panose="00000400000000000000" pitchFamily="2" charset="-78"/>
                        </a:rPr>
                        <a:t>يا </a:t>
                      </a:r>
                      <a:endParaRPr lang="fa-IR" sz="2000" b="1" kern="0" dirty="0" smtClean="0">
                        <a:effectLst/>
                        <a:cs typeface="B Nazanin" panose="00000400000000000000" pitchFamily="2" charset="-78"/>
                      </a:endParaRPr>
                    </a:p>
                    <a:p>
                      <a:pPr marL="457200" marR="0" indent="-228600" algn="r" rtl="1">
                        <a:spcBef>
                          <a:spcPts val="0"/>
                        </a:spcBef>
                        <a:spcAft>
                          <a:spcPts val="0"/>
                        </a:spcAft>
                      </a:pPr>
                      <a:r>
                        <a:rPr lang="fa-IR" sz="2000" b="1" kern="0" dirty="0" smtClean="0">
                          <a:effectLst/>
                          <a:cs typeface="B Nazanin" panose="00000400000000000000" pitchFamily="2" charset="-78"/>
                        </a:rPr>
                        <a:t>تنفس تند</a:t>
                      </a:r>
                    </a:p>
                    <a:p>
                      <a:pPr marL="457200" marR="0" indent="-228600" algn="r" rtl="1">
                        <a:spcBef>
                          <a:spcPts val="0"/>
                        </a:spcBef>
                        <a:spcAft>
                          <a:spcPts val="0"/>
                        </a:spcAft>
                      </a:pPr>
                      <a:r>
                        <a:rPr lang="fa-IR" sz="2000" b="1" dirty="0" smtClean="0">
                          <a:solidFill>
                            <a:schemeClr val="accent1">
                              <a:lumMod val="75000"/>
                            </a:schemeClr>
                          </a:solidFill>
                          <a:effectLst/>
                          <a:cs typeface="B Nazanin" panose="00000400000000000000" pitchFamily="2" charset="-78"/>
                        </a:rPr>
                        <a:t>خس خس </a:t>
                      </a:r>
                      <a:r>
                        <a:rPr lang="fa-IR" sz="2000" b="1" dirty="0">
                          <a:solidFill>
                            <a:schemeClr val="accent1">
                              <a:lumMod val="75000"/>
                            </a:schemeClr>
                          </a:solidFill>
                          <a:effectLst/>
                          <a:cs typeface="B Nazanin" panose="00000400000000000000" pitchFamily="2" charset="-78"/>
                        </a:rPr>
                        <a:t>سینه</a:t>
                      </a:r>
                      <a:endParaRPr lang="en-US" sz="2000" b="1" dirty="0">
                        <a:solidFill>
                          <a:schemeClr val="accent1">
                            <a:lumMod val="75000"/>
                          </a:schemeClr>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tc>
                <a:tc>
                  <a:txBody>
                    <a:bodyPr/>
                    <a:lstStyle/>
                    <a:p>
                      <a:pPr marL="0" marR="0" algn="ctr" rtl="1">
                        <a:spcBef>
                          <a:spcPts val="0"/>
                        </a:spcBef>
                        <a:spcAft>
                          <a:spcPts val="0"/>
                        </a:spcAft>
                      </a:pPr>
                      <a:r>
                        <a:rPr lang="fa-IR" sz="2000" b="1" dirty="0">
                          <a:effectLst/>
                          <a:cs typeface="B Nazanin" panose="00000400000000000000" pitchFamily="2" charset="-78"/>
                        </a:rPr>
                        <a:t>پنومونی</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nchor="ctr">
                    <a:solidFill>
                      <a:srgbClr val="FFFF21"/>
                    </a:solidFill>
                  </a:tcPr>
                </a:tc>
                <a:tc>
                  <a:txBody>
                    <a:bodyPr/>
                    <a:lstStyle/>
                    <a:p>
                      <a:pPr marL="0" marR="0" lvl="0" indent="0" algn="just" rtl="1">
                        <a:spcBef>
                          <a:spcPts val="0"/>
                        </a:spcBef>
                        <a:spcAft>
                          <a:spcPts val="0"/>
                        </a:spcAft>
                        <a:buFont typeface="Wingdings" panose="05000000000000000000" pitchFamily="2" charset="2"/>
                        <a:buNone/>
                        <a:tabLst>
                          <a:tab pos="130175" algn="l"/>
                        </a:tabLst>
                      </a:pPr>
                      <a:r>
                        <a:rPr lang="fa-IR" sz="2000" b="1" dirty="0">
                          <a:solidFill>
                            <a:schemeClr val="accent1">
                              <a:lumMod val="75000"/>
                            </a:schemeClr>
                          </a:solidFill>
                          <a:effectLst/>
                          <a:cs typeface="B Nazanin" panose="00000400000000000000" pitchFamily="2" charset="-78"/>
                        </a:rPr>
                        <a:t>برای تجویز آنتی بیوتیک خوراکی به پزشک مرکز ارجاع دهید. </a:t>
                      </a:r>
                      <a:endParaRPr lang="en-US" sz="2000" b="1" dirty="0" smtClean="0">
                        <a:solidFill>
                          <a:schemeClr val="accent1">
                            <a:lumMod val="75000"/>
                          </a:schemeClr>
                        </a:solidFill>
                        <a:effectLst/>
                        <a:cs typeface="B Nazanin" panose="00000400000000000000" pitchFamily="2" charset="-78"/>
                      </a:endParaRPr>
                    </a:p>
                    <a:p>
                      <a:pPr marL="0" marR="0" lvl="0" indent="0" algn="just" rtl="1">
                        <a:spcBef>
                          <a:spcPts val="0"/>
                        </a:spcBef>
                        <a:spcAft>
                          <a:spcPts val="0"/>
                        </a:spcAft>
                        <a:buFont typeface="Wingdings" panose="05000000000000000000" pitchFamily="2" charset="2"/>
                        <a:buNone/>
                        <a:tabLst>
                          <a:tab pos="130175" algn="l"/>
                        </a:tabLst>
                      </a:pPr>
                      <a:r>
                        <a:rPr lang="fa-IR" sz="2000" b="1" dirty="0" smtClean="0">
                          <a:solidFill>
                            <a:schemeClr val="accent1">
                              <a:lumMod val="75000"/>
                            </a:schemeClr>
                          </a:solidFill>
                          <a:effectLst/>
                          <a:cs typeface="B Nazanin" panose="00000400000000000000" pitchFamily="2" charset="-78"/>
                        </a:rPr>
                        <a:t>ادامه</a:t>
                      </a:r>
                      <a:r>
                        <a:rPr lang="fa-IR" sz="2000" b="1" baseline="0" dirty="0" smtClean="0">
                          <a:solidFill>
                            <a:schemeClr val="accent1">
                              <a:lumMod val="75000"/>
                            </a:schemeClr>
                          </a:solidFill>
                          <a:effectLst/>
                          <a:cs typeface="B Nazanin" panose="00000400000000000000" pitchFamily="2" charset="-78"/>
                        </a:rPr>
                        <a:t> </a:t>
                      </a:r>
                      <a:r>
                        <a:rPr lang="fa-IR" sz="2000" b="1" dirty="0" smtClean="0">
                          <a:solidFill>
                            <a:schemeClr val="accent1">
                              <a:lumMod val="75000"/>
                            </a:schemeClr>
                          </a:solidFill>
                          <a:effectLst/>
                          <a:cs typeface="B Nazanin" panose="00000400000000000000" pitchFamily="2" charset="-78"/>
                        </a:rPr>
                        <a:t>خس‌خس </a:t>
                      </a:r>
                      <a:r>
                        <a:rPr lang="fa-IR" sz="2000" b="1" dirty="0">
                          <a:solidFill>
                            <a:schemeClr val="accent1">
                              <a:lumMod val="75000"/>
                            </a:schemeClr>
                          </a:solidFill>
                          <a:effectLst/>
                          <a:cs typeface="B Nazanin" panose="00000400000000000000" pitchFamily="2" charset="-78"/>
                        </a:rPr>
                        <a:t>سینه پس از مصرف سالبوتامول </a:t>
                      </a:r>
                      <a:r>
                        <a:rPr lang="fa-IR" sz="2000" b="1" dirty="0" smtClean="0">
                          <a:solidFill>
                            <a:schemeClr val="accent1">
                              <a:lumMod val="75000"/>
                            </a:schemeClr>
                          </a:solidFill>
                          <a:effectLst/>
                          <a:cs typeface="B Nazanin" panose="00000400000000000000" pitchFamily="2" charset="-78"/>
                        </a:rPr>
                        <a:t>یا سرفه</a:t>
                      </a:r>
                      <a:r>
                        <a:rPr lang="fa-IR" sz="2000" b="1" dirty="0">
                          <a:solidFill>
                            <a:schemeClr val="accent1">
                              <a:lumMod val="75000"/>
                            </a:schemeClr>
                          </a:solidFill>
                          <a:effectLst/>
                          <a:cs typeface="B Nazanin" panose="00000400000000000000" pitchFamily="2" charset="-78"/>
                        </a:rPr>
                        <a:t>، خس خس و تنگي نفس بيش از دو هفته يا حملات تكرار شونده خس </a:t>
                      </a:r>
                      <a:r>
                        <a:rPr lang="fa-IR" sz="2000" b="1" dirty="0" smtClean="0">
                          <a:solidFill>
                            <a:schemeClr val="accent1">
                              <a:lumMod val="75000"/>
                            </a:schemeClr>
                          </a:solidFill>
                          <a:effectLst/>
                          <a:cs typeface="B Nazanin" panose="00000400000000000000" pitchFamily="2" charset="-78"/>
                        </a:rPr>
                        <a:t>خس، ارجاع كودك به </a:t>
                      </a:r>
                      <a:r>
                        <a:rPr lang="fa-IR" sz="2000" b="1" dirty="0">
                          <a:solidFill>
                            <a:schemeClr val="accent1">
                              <a:lumMod val="75000"/>
                            </a:schemeClr>
                          </a:solidFill>
                          <a:effectLst/>
                          <a:cs typeface="B Nazanin" panose="00000400000000000000" pitchFamily="2" charset="-78"/>
                        </a:rPr>
                        <a:t>پزشک </a:t>
                      </a:r>
                      <a:endParaRPr lang="fa-IR" sz="2000" b="1" dirty="0" smtClean="0">
                        <a:solidFill>
                          <a:schemeClr val="accent1">
                            <a:lumMod val="75000"/>
                          </a:schemeClr>
                        </a:solidFill>
                        <a:effectLst/>
                        <a:cs typeface="B Nazanin" panose="00000400000000000000" pitchFamily="2" charset="-78"/>
                      </a:endParaRPr>
                    </a:p>
                    <a:p>
                      <a:pPr marL="0" marR="0" lvl="0" indent="0" algn="just" rtl="1">
                        <a:spcBef>
                          <a:spcPts val="0"/>
                        </a:spcBef>
                        <a:spcAft>
                          <a:spcPts val="0"/>
                        </a:spcAft>
                        <a:buFont typeface="Wingdings" panose="05000000000000000000" pitchFamily="2" charset="2"/>
                        <a:buNone/>
                        <a:tabLst>
                          <a:tab pos="130175" algn="l"/>
                        </a:tabLst>
                      </a:pPr>
                      <a:r>
                        <a:rPr lang="fa-IR" sz="2000" b="1" dirty="0" smtClean="0">
                          <a:solidFill>
                            <a:schemeClr val="accent1">
                              <a:lumMod val="75000"/>
                            </a:schemeClr>
                          </a:solidFill>
                          <a:effectLst/>
                          <a:cs typeface="B Nazanin" panose="00000400000000000000" pitchFamily="2" charset="-78"/>
                        </a:rPr>
                        <a:t>به </a:t>
                      </a:r>
                      <a:r>
                        <a:rPr lang="fa-IR" sz="2000" b="1" dirty="0">
                          <a:solidFill>
                            <a:schemeClr val="accent1">
                              <a:lumMod val="75000"/>
                            </a:schemeClr>
                          </a:solidFill>
                          <a:effectLst/>
                          <a:cs typeface="B Nazanin" panose="00000400000000000000" pitchFamily="2" charset="-78"/>
                        </a:rPr>
                        <a:t>مادر توصيه كنيد كه چه موقع فوراً برگردد</a:t>
                      </a:r>
                      <a:r>
                        <a:rPr lang="fa-IR" sz="2000" b="1" dirty="0">
                          <a:effectLst/>
                          <a:cs typeface="B Nazanin" panose="00000400000000000000" pitchFamily="2" charset="-78"/>
                        </a:rPr>
                        <a:t>. </a:t>
                      </a:r>
                      <a:endParaRPr lang="en-US" sz="2000" b="1" dirty="0">
                        <a:effectLst/>
                        <a:cs typeface="B Nazanin" panose="00000400000000000000" pitchFamily="2" charset="-78"/>
                      </a:endParaRPr>
                    </a:p>
                    <a:p>
                      <a:pPr marL="40005" marR="0" indent="0" algn="just" rtl="1">
                        <a:spcBef>
                          <a:spcPts val="0"/>
                        </a:spcBef>
                        <a:spcAft>
                          <a:spcPts val="0"/>
                        </a:spcAft>
                        <a:buFont typeface="Arial" panose="020B0604020202020204" pitchFamily="34" charset="0"/>
                        <a:buNone/>
                        <a:tabLst>
                          <a:tab pos="130175" algn="l"/>
                        </a:tabLst>
                      </a:pPr>
                      <a:r>
                        <a:rPr lang="fa-IR" sz="2000" b="1" dirty="0" smtClean="0">
                          <a:effectLst/>
                          <a:cs typeface="B Nazanin" panose="00000400000000000000" pitchFamily="2" charset="-78"/>
                        </a:rPr>
                        <a:t>پيگيري کودک </a:t>
                      </a:r>
                      <a:r>
                        <a:rPr lang="fa-IR" sz="2000" b="1" dirty="0">
                          <a:effectLst/>
                          <a:cs typeface="B Nazanin" panose="00000400000000000000" pitchFamily="2" charset="-78"/>
                        </a:rPr>
                        <a:t>2 روز </a:t>
                      </a:r>
                      <a:r>
                        <a:rPr lang="fa-IR" sz="2000" b="1" dirty="0" smtClean="0">
                          <a:effectLst/>
                          <a:cs typeface="B Nazanin" panose="00000400000000000000" pitchFamily="2" charset="-78"/>
                        </a:rPr>
                        <a:t>بعد</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tc>
                <a:extLst>
                  <a:ext uri="{0D108BD9-81ED-4DB2-BD59-A6C34878D82A}">
                    <a16:rowId xmlns:a16="http://schemas.microsoft.com/office/drawing/2014/main" val="1676572286"/>
                  </a:ext>
                </a:extLst>
              </a:tr>
              <a:tr h="1554424">
                <a:tc>
                  <a:txBody>
                    <a:bodyPr/>
                    <a:lstStyle/>
                    <a:p>
                      <a:pPr marL="0" marR="0" algn="r" rtl="1">
                        <a:spcBef>
                          <a:spcPts val="0"/>
                        </a:spcBef>
                        <a:spcAft>
                          <a:spcPts val="300"/>
                        </a:spcAft>
                      </a:pPr>
                      <a:r>
                        <a:rPr lang="x-none" sz="2000" b="1">
                          <a:effectLst/>
                          <a:cs typeface="B Nazanin" panose="00000400000000000000" pitchFamily="2" charset="-78"/>
                        </a:rPr>
                        <a:t> </a:t>
                      </a:r>
                      <a:endParaRPr lang="en-US" sz="2000" b="1">
                        <a:effectLst/>
                        <a:cs typeface="B Nazanin" panose="00000400000000000000" pitchFamily="2" charset="-78"/>
                      </a:endParaRPr>
                    </a:p>
                    <a:p>
                      <a:pPr marL="342900" marR="0" lvl="0" indent="-342900" algn="r" rtl="1">
                        <a:spcBef>
                          <a:spcPts val="0"/>
                        </a:spcBef>
                        <a:spcAft>
                          <a:spcPts val="0"/>
                        </a:spcAft>
                        <a:buFont typeface="Symbol" panose="05050102010706020507" pitchFamily="18" charset="2"/>
                        <a:buChar char=""/>
                        <a:tabLst>
                          <a:tab pos="168910" algn="l"/>
                        </a:tabLst>
                      </a:pPr>
                      <a:r>
                        <a:rPr lang="fa-IR" sz="2000" b="1" kern="0">
                          <a:effectLst/>
                          <a:cs typeface="B Nazanin" panose="00000400000000000000" pitchFamily="2" charset="-78"/>
                        </a:rPr>
                        <a:t>هیچ نشانه‌ای از پنومونی يا بيماری شديد ندارد </a:t>
                      </a:r>
                      <a:endParaRPr lang="en-US" sz="2000" b="1" kern="0">
                        <a:effectLst/>
                        <a:latin typeface="Times New Roman" panose="02020603050405020304" pitchFamily="18" charset="0"/>
                        <a:cs typeface="B Nazanin" panose="00000400000000000000" pitchFamily="2" charset="-78"/>
                      </a:endParaRPr>
                    </a:p>
                  </a:txBody>
                  <a:tcPr marL="68751" marR="68751" marT="0" marB="0"/>
                </a:tc>
                <a:tc>
                  <a:txBody>
                    <a:bodyPr/>
                    <a:lstStyle/>
                    <a:p>
                      <a:pPr marL="0" marR="0" algn="ctr" rtl="1">
                        <a:spcBef>
                          <a:spcPts val="0"/>
                        </a:spcBef>
                        <a:spcAft>
                          <a:spcPts val="0"/>
                        </a:spcAft>
                      </a:pPr>
                      <a:r>
                        <a:rPr lang="fa-IR" sz="2000" b="1" dirty="0">
                          <a:effectLst/>
                          <a:cs typeface="B Nazanin" panose="00000400000000000000" pitchFamily="2" charset="-78"/>
                        </a:rPr>
                        <a:t>سرفه يا سرماخوردگی</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nchor="ctr">
                    <a:solidFill>
                      <a:srgbClr val="33CC33"/>
                    </a:solidFill>
                  </a:tcPr>
                </a:tc>
                <a:tc>
                  <a:txBody>
                    <a:bodyPr/>
                    <a:lstStyle/>
                    <a:p>
                      <a:pPr marL="0" marR="0" lvl="0" indent="0" algn="r" rtl="1">
                        <a:spcBef>
                          <a:spcPts val="0"/>
                        </a:spcBef>
                        <a:spcAft>
                          <a:spcPts val="0"/>
                        </a:spcAft>
                        <a:buFont typeface="Wingdings" panose="05000000000000000000" pitchFamily="2" charset="2"/>
                        <a:buNone/>
                      </a:pPr>
                      <a:r>
                        <a:rPr lang="fa-IR" sz="2000" b="1" dirty="0" smtClean="0">
                          <a:effectLst/>
                          <a:cs typeface="B Nazanin" panose="00000400000000000000" pitchFamily="2" charset="-78"/>
                        </a:rPr>
                        <a:t>توصیه </a:t>
                      </a:r>
                      <a:r>
                        <a:rPr lang="fa-IR" sz="2000" b="1" dirty="0">
                          <a:effectLst/>
                          <a:cs typeface="B Nazanin" panose="00000400000000000000" pitchFamily="2" charset="-78"/>
                        </a:rPr>
                        <a:t>های تغذیه </a:t>
                      </a:r>
                      <a:r>
                        <a:rPr lang="fa-IR" sz="2000" b="1" dirty="0" smtClean="0">
                          <a:effectLst/>
                          <a:cs typeface="B Nazanin" panose="00000400000000000000" pitchFamily="2" charset="-78"/>
                        </a:rPr>
                        <a:t>ایی</a:t>
                      </a:r>
                    </a:p>
                    <a:p>
                      <a:pPr marL="0" marR="0" lvl="0" indent="0" algn="r" rtl="1">
                        <a:spcBef>
                          <a:spcPts val="0"/>
                        </a:spcBef>
                        <a:spcAft>
                          <a:spcPts val="0"/>
                        </a:spcAft>
                        <a:buFont typeface="Wingdings" panose="05000000000000000000" pitchFamily="2" charset="2"/>
                        <a:buNone/>
                      </a:pPr>
                      <a:r>
                        <a:rPr lang="fa-IR" sz="2000" b="1" dirty="0" smtClean="0">
                          <a:effectLst/>
                          <a:cs typeface="B Nazanin" panose="00000400000000000000" pitchFamily="2" charset="-78"/>
                        </a:rPr>
                        <a:t>تسکين سرفه با </a:t>
                      </a:r>
                      <a:r>
                        <a:rPr lang="fa-IR" sz="2000" b="1" dirty="0">
                          <a:effectLst/>
                          <a:cs typeface="B Nazanin" panose="00000400000000000000" pitchFamily="2" charset="-78"/>
                        </a:rPr>
                        <a:t>اقدامات بی ضرر </a:t>
                      </a:r>
                      <a:r>
                        <a:rPr lang="fa-IR" sz="2000" b="1" dirty="0" smtClean="0">
                          <a:effectLst/>
                          <a:cs typeface="B Nazanin" panose="00000400000000000000" pitchFamily="2" charset="-78"/>
                        </a:rPr>
                        <a:t>خانگی</a:t>
                      </a:r>
                    </a:p>
                    <a:p>
                      <a:pPr marL="0" marR="0" lvl="0" indent="0" algn="r" rtl="1">
                        <a:spcBef>
                          <a:spcPts val="0"/>
                        </a:spcBef>
                        <a:spcAft>
                          <a:spcPts val="0"/>
                        </a:spcAft>
                        <a:buFont typeface="Wingdings" panose="05000000000000000000" pitchFamily="2" charset="2"/>
                        <a:buNone/>
                      </a:pPr>
                      <a:r>
                        <a:rPr lang="fa-IR" sz="2000" b="1" dirty="0" smtClean="0">
                          <a:effectLst/>
                          <a:cs typeface="B Nazanin" panose="00000400000000000000" pitchFamily="2" charset="-78"/>
                        </a:rPr>
                        <a:t> به </a:t>
                      </a:r>
                      <a:r>
                        <a:rPr lang="fa-IR" sz="2000" b="1" dirty="0">
                          <a:effectLst/>
                          <a:cs typeface="B Nazanin" panose="00000400000000000000" pitchFamily="2" charset="-78"/>
                        </a:rPr>
                        <a:t>مادر توصيه كنيد كه چه موقع فوراً برگردد. </a:t>
                      </a:r>
                      <a:endParaRPr lang="en-US" sz="2000" b="1" dirty="0">
                        <a:effectLst/>
                        <a:cs typeface="B Nazanin" panose="00000400000000000000" pitchFamily="2" charset="-78"/>
                      </a:endParaRPr>
                    </a:p>
                    <a:p>
                      <a:pPr marL="0" marR="0" lvl="0" indent="0" algn="r" rtl="1">
                        <a:spcBef>
                          <a:spcPts val="0"/>
                        </a:spcBef>
                        <a:spcAft>
                          <a:spcPts val="0"/>
                        </a:spcAft>
                        <a:buFont typeface="Wingdings" panose="05000000000000000000" pitchFamily="2" charset="2"/>
                        <a:buNone/>
                      </a:pPr>
                      <a:r>
                        <a:rPr lang="fa-IR" sz="2000" b="1" dirty="0">
                          <a:effectLst/>
                          <a:cs typeface="B Nazanin" panose="00000400000000000000" pitchFamily="2" charset="-78"/>
                        </a:rPr>
                        <a:t>در صورت عدم بهبودی </a:t>
                      </a:r>
                      <a:r>
                        <a:rPr lang="fa-IR" sz="2000" b="1" dirty="0" smtClean="0">
                          <a:effectLst/>
                          <a:cs typeface="B Nazanin" panose="00000400000000000000" pitchFamily="2" charset="-78"/>
                        </a:rPr>
                        <a:t>پيگيري 2 </a:t>
                      </a:r>
                      <a:r>
                        <a:rPr lang="fa-IR" sz="2000" b="1" dirty="0">
                          <a:effectLst/>
                          <a:cs typeface="B Nazanin" panose="00000400000000000000" pitchFamily="2" charset="-78"/>
                        </a:rPr>
                        <a:t>روز </a:t>
                      </a:r>
                      <a:r>
                        <a:rPr lang="fa-IR" sz="2000" b="1" dirty="0" smtClean="0">
                          <a:effectLst/>
                          <a:cs typeface="B Nazanin" panose="00000400000000000000" pitchFamily="2" charset="-78"/>
                        </a:rPr>
                        <a:t>بعد</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751" marR="68751" marT="0" marB="0"/>
                </a:tc>
                <a:extLst>
                  <a:ext uri="{0D108BD9-81ED-4DB2-BD59-A6C34878D82A}">
                    <a16:rowId xmlns:a16="http://schemas.microsoft.com/office/drawing/2014/main" val="861654386"/>
                  </a:ext>
                </a:extLst>
              </a:tr>
            </a:tbl>
          </a:graphicData>
        </a:graphic>
      </p:graphicFrame>
    </p:spTree>
    <p:extLst>
      <p:ext uri="{BB962C8B-B14F-4D97-AF65-F5344CB8AC3E}">
        <p14:creationId xmlns:p14="http://schemas.microsoft.com/office/powerpoint/2010/main" val="12605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2847</Words>
  <Application>Microsoft Office PowerPoint</Application>
  <PresentationFormat>Widescreen</PresentationFormat>
  <Paragraphs>205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 Nazanin</vt:lpstr>
      <vt:lpstr>B Titr</vt:lpstr>
      <vt:lpstr>Calibri</vt:lpstr>
      <vt:lpstr>Calibri Light</vt:lpstr>
      <vt:lpstr>Symbol</vt:lpstr>
      <vt:lpstr>Times New Roman</vt:lpstr>
      <vt:lpstr>Wingdings</vt:lpstr>
      <vt:lpstr>Office Theme</vt:lpstr>
      <vt:lpstr>PowerPoint Presentation</vt:lpstr>
      <vt:lpstr>سرفه یا تنفس مشکل </vt:lpstr>
      <vt:lpstr>ارزیابی سرفه و تنفس مشکل        </vt:lpstr>
      <vt:lpstr>تنفس تند</vt:lpstr>
      <vt:lpstr>PowerPoint Presentation</vt:lpstr>
      <vt:lpstr>عکس</vt:lpstr>
      <vt:lpstr>PowerPoint Presentation</vt:lpstr>
      <vt:lpstr>PowerPoint Presentation</vt:lpstr>
      <vt:lpstr>سرفه و تنفس مشکل        </vt:lpstr>
      <vt:lpstr>نکات مهم</vt:lpstr>
      <vt:lpstr>درمان با آنتی‌بيوتيک خوراکی </vt:lpstr>
      <vt:lpstr>نکات مهم در تجویزدارو</vt:lpstr>
      <vt:lpstr>درمان خس خس سينه ( احتمال آسم ) </vt:lpstr>
      <vt:lpstr>درمان خس خس سينه ( احتمال آسم ) </vt:lpstr>
      <vt:lpstr>درست کردن آسان  نفس</vt:lpstr>
      <vt:lpstr>درمان خس خس سينه ( احتمال آسم )</vt:lpstr>
      <vt:lpstr>اصول کلی درمان </vt:lpstr>
      <vt:lpstr>پیگیری </vt:lpstr>
      <vt:lpstr>درمان های خانگی </vt:lpstr>
      <vt:lpstr>مشاوره با مادر </vt:lpstr>
      <vt:lpstr>تغذیه کودک مبتلا به عفونت حاد تنفسی  </vt:lpstr>
      <vt:lpstr>تغذیه بعد از بیماری (دوران نقاهت) </vt:lpstr>
      <vt:lpstr>PowerPoint Presentation</vt:lpstr>
      <vt:lpstr>خود آموز</vt:lpstr>
      <vt:lpstr>منابع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EBRAHIMI</cp:lastModifiedBy>
  <cp:revision>108</cp:revision>
  <dcterms:created xsi:type="dcterms:W3CDTF">2020-11-11T04:48:20Z</dcterms:created>
  <dcterms:modified xsi:type="dcterms:W3CDTF">2020-12-23T20:55:12Z</dcterms:modified>
</cp:coreProperties>
</file>